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311" r:id="rId2"/>
    <p:sldId id="290" r:id="rId3"/>
    <p:sldId id="289" r:id="rId4"/>
    <p:sldId id="291" r:id="rId5"/>
    <p:sldId id="293" r:id="rId6"/>
    <p:sldId id="295" r:id="rId7"/>
    <p:sldId id="296" r:id="rId8"/>
    <p:sldId id="297" r:id="rId9"/>
    <p:sldId id="300" r:id="rId10"/>
    <p:sldId id="301" r:id="rId11"/>
    <p:sldId id="302" r:id="rId12"/>
    <p:sldId id="307" r:id="rId13"/>
    <p:sldId id="308" r:id="rId14"/>
    <p:sldId id="259" r:id="rId15"/>
    <p:sldId id="309" r:id="rId16"/>
    <p:sldId id="267" r:id="rId17"/>
    <p:sldId id="266" r:id="rId18"/>
    <p:sldId id="260" r:id="rId19"/>
    <p:sldId id="262" r:id="rId20"/>
    <p:sldId id="263" r:id="rId21"/>
    <p:sldId id="268" r:id="rId22"/>
    <p:sldId id="312" r:id="rId23"/>
    <p:sldId id="31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EE2A2F"/>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18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8C0DA66-F485-4550-B706-E72160AC913C}" type="datetimeFigureOut">
              <a:rPr lang="en-US" smtClean="0"/>
              <a:t>8/31/2015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D948607-6423-462B-830C-9EEA69D4F801}" type="slidenum">
              <a:rPr lang="en-US" smtClean="0"/>
              <a:t>‹#›</a:t>
            </a:fld>
            <a:endParaRPr lang="en-US"/>
          </a:p>
        </p:txBody>
      </p:sp>
    </p:spTree>
    <p:extLst>
      <p:ext uri="{BB962C8B-B14F-4D97-AF65-F5344CB8AC3E}">
        <p14:creationId xmlns:p14="http://schemas.microsoft.com/office/powerpoint/2010/main" val="37269012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41DDDE-0C92-4010-8C9C-A1B806272307}" type="datetimeFigureOut">
              <a:rPr lang="en-US" smtClean="0"/>
              <a:t>8/30/2015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897121-733C-4EA1-8BDE-B6FFA3DBA710}" type="slidenum">
              <a:rPr lang="en-US" smtClean="0"/>
              <a:t>‹#›</a:t>
            </a:fld>
            <a:endParaRPr lang="en-US"/>
          </a:p>
        </p:txBody>
      </p:sp>
    </p:spTree>
    <p:extLst>
      <p:ext uri="{BB962C8B-B14F-4D97-AF65-F5344CB8AC3E}">
        <p14:creationId xmlns:p14="http://schemas.microsoft.com/office/powerpoint/2010/main" val="3226734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2</a:t>
            </a:r>
            <a:r>
              <a:rPr lang="en-US" baseline="30000" smtClean="0"/>
              <a:t>nd</a:t>
            </a:r>
            <a:r>
              <a:rPr lang="en-US" smtClean="0"/>
              <a:t> grade dot card video</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6A98FE-25D3-4E59-9662-E11F3AE717AA}" type="datetimeFigureOut">
              <a:rPr lang="en-US" smtClean="0"/>
              <a:t>8/30/2015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4948398-D30F-46F3-9744-C5C79935E1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6A98FE-25D3-4E59-9662-E11F3AE717AA}" type="datetimeFigureOut">
              <a:rPr lang="en-US" smtClean="0"/>
              <a:t>8/30/2015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6A98FE-25D3-4E59-9662-E11F3AE717AA}" type="datetimeFigureOut">
              <a:rPr lang="en-US" smtClean="0"/>
              <a:t>8/30/2015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6A98FE-25D3-4E59-9662-E11F3AE717AA}" type="datetimeFigureOut">
              <a:rPr lang="en-US" smtClean="0"/>
              <a:t>8/30/2015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6A98FE-25D3-4E59-9662-E11F3AE717AA}" type="datetimeFigureOut">
              <a:rPr lang="en-US" smtClean="0"/>
              <a:t>8/30/2015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48398-D30F-46F3-9744-C5C79935E1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6A98FE-25D3-4E59-9662-E11F3AE717AA}" type="datetimeFigureOut">
              <a:rPr lang="en-US" smtClean="0"/>
              <a:t>8/30/2015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6A98FE-25D3-4E59-9662-E11F3AE717AA}" type="datetimeFigureOut">
              <a:rPr lang="en-US" smtClean="0"/>
              <a:t>8/30/2015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6A98FE-25D3-4E59-9662-E11F3AE717AA}" type="datetimeFigureOut">
              <a:rPr lang="en-US" smtClean="0"/>
              <a:t>8/30/2015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6A98FE-25D3-4E59-9662-E11F3AE717AA}" type="datetimeFigureOut">
              <a:rPr lang="en-US" smtClean="0"/>
              <a:t>8/30/2015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6A98FE-25D3-4E59-9662-E11F3AE717AA}" type="datetimeFigureOut">
              <a:rPr lang="en-US" smtClean="0"/>
              <a:t>8/30/2015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6A98FE-25D3-4E59-9662-E11F3AE717AA}" type="datetimeFigureOut">
              <a:rPr lang="en-US" smtClean="0"/>
              <a:t>8/30/2015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4948398-D30F-46F3-9744-C5C79935E156}"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6A98FE-25D3-4E59-9662-E11F3AE717AA}" type="datetimeFigureOut">
              <a:rPr lang="en-US" smtClean="0"/>
              <a:t>8/30/2015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948398-D30F-46F3-9744-C5C79935E156}"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Critical Outcomes</a:t>
            </a:r>
            <a:endParaRPr lang="en-US" b="1" dirty="0"/>
          </a:p>
        </p:txBody>
      </p:sp>
      <p:sp>
        <p:nvSpPr>
          <p:cNvPr id="3" name="Content Placeholder 2"/>
          <p:cNvSpPr>
            <a:spLocks noGrp="1"/>
          </p:cNvSpPr>
          <p:nvPr>
            <p:ph sz="quarter" idx="1"/>
          </p:nvPr>
        </p:nvSpPr>
        <p:spPr/>
        <p:txBody>
          <a:bodyPr/>
          <a:lstStyle/>
          <a:p>
            <a:r>
              <a:rPr lang="en-US" b="1" dirty="0" smtClean="0"/>
              <a:t>1</a:t>
            </a:r>
            <a:r>
              <a:rPr lang="en-US" b="1" baseline="30000" dirty="0" smtClean="0"/>
              <a:t>st</a:t>
            </a:r>
            <a:r>
              <a:rPr lang="en-US" b="1" dirty="0" smtClean="0"/>
              <a:t> </a:t>
            </a:r>
            <a:r>
              <a:rPr lang="en-US" b="1" dirty="0" smtClean="0"/>
              <a:t>grade </a:t>
            </a:r>
          </a:p>
          <a:p>
            <a:pPr marL="280988" lvl="1" indent="0">
              <a:buNone/>
            </a:pPr>
            <a:r>
              <a:rPr lang="en-US" dirty="0" smtClean="0"/>
              <a:t>Adding </a:t>
            </a:r>
            <a:r>
              <a:rPr lang="en-US" dirty="0" smtClean="0"/>
              <a:t>and subtracting situations</a:t>
            </a:r>
          </a:p>
          <a:p>
            <a:pPr marL="280988" lvl="1" indent="0">
              <a:buNone/>
            </a:pPr>
            <a:r>
              <a:rPr lang="en-US" dirty="0" smtClean="0"/>
              <a:t>Strategies for adding and </a:t>
            </a:r>
            <a:r>
              <a:rPr lang="en-US" dirty="0" smtClean="0"/>
              <a:t>subtracting</a:t>
            </a:r>
          </a:p>
          <a:p>
            <a:pPr marL="280988" lvl="1" indent="0">
              <a:spcAft>
                <a:spcPts val="1200"/>
              </a:spcAft>
              <a:buNone/>
            </a:pPr>
            <a:r>
              <a:rPr lang="en-US" dirty="0" smtClean="0"/>
              <a:t>Place value understanding (groups of tens and ones)</a:t>
            </a:r>
            <a:endParaRPr lang="en-US" dirty="0" smtClean="0"/>
          </a:p>
          <a:p>
            <a:r>
              <a:rPr lang="en-US" b="1" dirty="0" smtClean="0"/>
              <a:t>2</a:t>
            </a:r>
            <a:r>
              <a:rPr lang="en-US" b="1" baseline="30000" dirty="0" smtClean="0"/>
              <a:t>nd</a:t>
            </a:r>
            <a:r>
              <a:rPr lang="en-US" b="1" dirty="0" smtClean="0"/>
              <a:t> grade </a:t>
            </a:r>
            <a:endParaRPr lang="en-US" b="1" dirty="0"/>
          </a:p>
          <a:p>
            <a:pPr marL="287338" lvl="1" indent="0">
              <a:buNone/>
            </a:pPr>
            <a:r>
              <a:rPr lang="en-US" dirty="0" smtClean="0"/>
              <a:t>Fluency with single-digit numbers</a:t>
            </a:r>
          </a:p>
          <a:p>
            <a:pPr marL="287338" lvl="1" indent="0">
              <a:buNone/>
            </a:pPr>
            <a:r>
              <a:rPr lang="en-US" dirty="0" smtClean="0"/>
              <a:t>Two- </a:t>
            </a:r>
            <a:r>
              <a:rPr lang="en-US" dirty="0"/>
              <a:t>and three-digit addition and subtraction</a:t>
            </a:r>
          </a:p>
          <a:p>
            <a:pPr marL="320040" lvl="1" indent="0">
              <a:buNone/>
            </a:pPr>
            <a:endParaRPr lang="en-US" dirty="0"/>
          </a:p>
        </p:txBody>
      </p:sp>
    </p:spTree>
    <p:extLst>
      <p:ext uri="{BB962C8B-B14F-4D97-AF65-F5344CB8AC3E}">
        <p14:creationId xmlns:p14="http://schemas.microsoft.com/office/powerpoint/2010/main" val="34142305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381000"/>
            <a:ext cx="8229600" cy="1143000"/>
          </a:xfrm>
        </p:spPr>
        <p:txBody>
          <a:bodyPr/>
          <a:lstStyle/>
          <a:p>
            <a:pPr eaLnBrk="1" hangingPunct="1"/>
            <a:r>
              <a:rPr lang="en-US" b="1" dirty="0" smtClean="0"/>
              <a:t>Solution Strategies</a:t>
            </a:r>
          </a:p>
        </p:txBody>
      </p:sp>
      <p:sp>
        <p:nvSpPr>
          <p:cNvPr id="3" name="Content Placeholder 2"/>
          <p:cNvSpPr>
            <a:spLocks noGrp="1"/>
          </p:cNvSpPr>
          <p:nvPr>
            <p:ph sz="quarter" idx="1"/>
          </p:nvPr>
        </p:nvSpPr>
        <p:spPr/>
        <p:txBody>
          <a:bodyPr/>
          <a:lstStyle/>
          <a:p>
            <a:pPr eaLnBrk="1" hangingPunct="1">
              <a:spcAft>
                <a:spcPct val="20000"/>
              </a:spcAft>
            </a:pPr>
            <a:r>
              <a:rPr lang="en-US" sz="3600" dirty="0" smtClean="0">
                <a:solidFill>
                  <a:srgbClr val="660066"/>
                </a:solidFill>
              </a:rPr>
              <a:t>Direct modeling of the action in the problem</a:t>
            </a:r>
          </a:p>
          <a:p>
            <a:pPr eaLnBrk="1" hangingPunct="1">
              <a:spcAft>
                <a:spcPct val="20000"/>
              </a:spcAft>
            </a:pPr>
            <a:r>
              <a:rPr lang="en-US" sz="3600" dirty="0" smtClean="0">
                <a:solidFill>
                  <a:schemeClr val="accent2"/>
                </a:solidFill>
              </a:rPr>
              <a:t>Counting strategies</a:t>
            </a:r>
          </a:p>
          <a:p>
            <a:pPr eaLnBrk="1" hangingPunct="1">
              <a:spcAft>
                <a:spcPct val="20000"/>
              </a:spcAft>
            </a:pPr>
            <a:r>
              <a:rPr lang="en-US" sz="3600" dirty="0" smtClean="0">
                <a:solidFill>
                  <a:srgbClr val="A50021"/>
                </a:solidFill>
              </a:rPr>
              <a:t>Derived facts</a:t>
            </a:r>
          </a:p>
          <a:p>
            <a:pPr eaLnBrk="1" hangingPunct="1"/>
            <a:r>
              <a:rPr lang="en-US" sz="3600" dirty="0" smtClean="0">
                <a:solidFill>
                  <a:srgbClr val="CC3300"/>
                </a:solidFill>
              </a:rPr>
              <a:t>Fluency</a:t>
            </a:r>
          </a:p>
          <a:p>
            <a:pPr eaLnBrk="1" hangingPunct="1">
              <a:spcBef>
                <a:spcPts val="1800"/>
              </a:spcBef>
              <a:buFontTx/>
              <a:buNone/>
            </a:pPr>
            <a:endParaRPr lang="en-US" dirty="0" smtClean="0">
              <a:solidFill>
                <a:srgbClr val="006600"/>
              </a:solidFill>
            </a:endParaRPr>
          </a:p>
          <a:p>
            <a:pPr eaLnBrk="1" hangingPunct="1"/>
            <a:endParaRPr lang="en-US" dirty="0" smtClean="0"/>
          </a:p>
        </p:txBody>
      </p:sp>
      <p:sp>
        <p:nvSpPr>
          <p:cNvPr id="2" name="TextBox 1"/>
          <p:cNvSpPr txBox="1"/>
          <p:nvPr/>
        </p:nvSpPr>
        <p:spPr>
          <a:xfrm>
            <a:off x="5198347" y="3505200"/>
            <a:ext cx="3276600" cy="1323439"/>
          </a:xfrm>
          <a:prstGeom prst="rect">
            <a:avLst/>
          </a:prstGeom>
          <a:noFill/>
        </p:spPr>
        <p:txBody>
          <a:bodyPr wrap="square" rtlCol="0">
            <a:spAutoFit/>
          </a:bodyPr>
          <a:lstStyle/>
          <a:p>
            <a:r>
              <a:rPr lang="en-US" sz="2000" dirty="0" smtClean="0"/>
              <a:t>4 ladybugs </a:t>
            </a:r>
            <a:r>
              <a:rPr lang="en-US" sz="2000" dirty="0"/>
              <a:t>were crawling in the grass. </a:t>
            </a:r>
            <a:r>
              <a:rPr lang="en-US" sz="2000" dirty="0" smtClean="0"/>
              <a:t>3 more </a:t>
            </a:r>
            <a:r>
              <a:rPr lang="en-US" sz="2000" dirty="0"/>
              <a:t>came to join them. How many ladybugs were there then</a:t>
            </a:r>
            <a:r>
              <a:rPr lang="en-US" sz="2000" dirty="0" smtClean="0"/>
              <a:t>?</a:t>
            </a:r>
            <a:endParaRPr lang="en-US" sz="2000" dirty="0"/>
          </a:p>
        </p:txBody>
      </p:sp>
      <p:sp>
        <p:nvSpPr>
          <p:cNvPr id="5" name="Rectangle 4"/>
          <p:cNvSpPr/>
          <p:nvPr/>
        </p:nvSpPr>
        <p:spPr>
          <a:xfrm>
            <a:off x="4902758" y="6260068"/>
            <a:ext cx="2945842" cy="369332"/>
          </a:xfrm>
          <a:prstGeom prst="rect">
            <a:avLst/>
          </a:prstGeom>
          <a:solidFill>
            <a:schemeClr val="accent2">
              <a:lumMod val="40000"/>
              <a:lumOff val="60000"/>
            </a:schemeClr>
          </a:solidFill>
        </p:spPr>
        <p:txBody>
          <a:bodyPr wrap="square">
            <a:spAutoFit/>
          </a:bodyPr>
          <a:lstStyle/>
          <a:p>
            <a:r>
              <a:rPr lang="en-US" dirty="0" smtClean="0"/>
              <a:t>CGI Interviews - Strategies</a:t>
            </a:r>
            <a:endParaRPr lang="en-US" b="1" dirty="0"/>
          </a:p>
        </p:txBody>
      </p:sp>
    </p:spTree>
    <p:extLst>
      <p:ext uri="{BB962C8B-B14F-4D97-AF65-F5344CB8AC3E}">
        <p14:creationId xmlns:p14="http://schemas.microsoft.com/office/powerpoint/2010/main" val="28154602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en-US" b="1" dirty="0" smtClean="0"/>
          </a:p>
        </p:txBody>
      </p:sp>
      <p:sp>
        <p:nvSpPr>
          <p:cNvPr id="37891" name="Rectangle 3"/>
          <p:cNvSpPr>
            <a:spLocks noGrp="1" noChangeArrowheads="1"/>
          </p:cNvSpPr>
          <p:nvPr>
            <p:ph sz="quarter" idx="1"/>
          </p:nvPr>
        </p:nvSpPr>
        <p:spPr/>
        <p:txBody>
          <a:bodyPr/>
          <a:lstStyle/>
          <a:p>
            <a:pPr eaLnBrk="1" hangingPunct="1">
              <a:spcAft>
                <a:spcPct val="20000"/>
              </a:spcAft>
            </a:pPr>
            <a:r>
              <a:rPr lang="en-US" sz="3000" dirty="0" smtClean="0">
                <a:solidFill>
                  <a:srgbClr val="660066"/>
                </a:solidFill>
              </a:rPr>
              <a:t>Children learn more advanced computational and problem solving strategies by watching their classmates solve problems. </a:t>
            </a:r>
          </a:p>
        </p:txBody>
      </p:sp>
    </p:spTree>
    <p:extLst>
      <p:ext uri="{BB962C8B-B14F-4D97-AF65-F5344CB8AC3E}">
        <p14:creationId xmlns:p14="http://schemas.microsoft.com/office/powerpoint/2010/main" val="38282311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04088"/>
            <a:ext cx="8229600" cy="896112"/>
          </a:xfrm>
        </p:spPr>
        <p:txBody>
          <a:bodyPr/>
          <a:lstStyle/>
          <a:p>
            <a:r>
              <a:rPr lang="en-US" b="1" dirty="0" smtClean="0"/>
              <a:t>Fluency with “math facts”</a:t>
            </a:r>
          </a:p>
        </p:txBody>
      </p:sp>
      <p:sp>
        <p:nvSpPr>
          <p:cNvPr id="16387" name="Content Placeholder 2"/>
          <p:cNvSpPr>
            <a:spLocks noGrp="1"/>
          </p:cNvSpPr>
          <p:nvPr>
            <p:ph sz="quarter" idx="1"/>
          </p:nvPr>
        </p:nvSpPr>
        <p:spPr>
          <a:xfrm>
            <a:off x="457200" y="1935480"/>
            <a:ext cx="8229600" cy="4922520"/>
          </a:xfrm>
        </p:spPr>
        <p:txBody>
          <a:bodyPr>
            <a:normAutofit fontScale="92500"/>
          </a:bodyPr>
          <a:lstStyle/>
          <a:p>
            <a:pPr>
              <a:spcAft>
                <a:spcPct val="20000"/>
              </a:spcAft>
            </a:pPr>
            <a:r>
              <a:rPr lang="en-US" dirty="0" smtClean="0"/>
              <a:t>The use of manipulatives, counting and derived-fact strategies eventually grows into knowledge of most math facts. </a:t>
            </a:r>
          </a:p>
          <a:p>
            <a:pPr>
              <a:spcAft>
                <a:spcPts val="1800"/>
              </a:spcAft>
            </a:pPr>
            <a:r>
              <a:rPr lang="en-US" dirty="0" smtClean="0"/>
              <a:t>Explicit instruction on strategies can be helpful for building math facts that haven’t come naturally through problem solving, but that isn’t necessary until 2</a:t>
            </a:r>
            <a:r>
              <a:rPr lang="en-US" baseline="30000" dirty="0" smtClean="0"/>
              <a:t>nd</a:t>
            </a:r>
            <a:r>
              <a:rPr lang="en-US" dirty="0" smtClean="0"/>
              <a:t> grade. </a:t>
            </a:r>
          </a:p>
          <a:p>
            <a:r>
              <a:rPr lang="en-US" sz="2400" dirty="0">
                <a:solidFill>
                  <a:schemeClr val="accent3">
                    <a:lumMod val="50000"/>
                  </a:schemeClr>
                </a:solidFill>
              </a:rPr>
              <a:t>K.OA.5  Fluently add and subtract within 5.</a:t>
            </a:r>
          </a:p>
          <a:p>
            <a:r>
              <a:rPr lang="en-US" sz="2400" dirty="0">
                <a:solidFill>
                  <a:schemeClr val="tx2">
                    <a:lumMod val="50000"/>
                  </a:schemeClr>
                </a:solidFill>
              </a:rPr>
              <a:t>1.OA.6  Add and subtract within 20, demonstrating fluency for addition and subtraction within 10. </a:t>
            </a:r>
            <a:endParaRPr lang="en-US" sz="2400" dirty="0" smtClean="0">
              <a:solidFill>
                <a:schemeClr val="tx2">
                  <a:lumMod val="50000"/>
                </a:schemeClr>
              </a:solidFill>
            </a:endParaRPr>
          </a:p>
          <a:p>
            <a:r>
              <a:rPr lang="en-US" sz="2400" dirty="0">
                <a:solidFill>
                  <a:schemeClr val="accent5">
                    <a:lumMod val="50000"/>
                  </a:schemeClr>
                </a:solidFill>
              </a:rPr>
              <a:t>2.OA.2   Fluently add and subtract within 20 using mental strategies. By end of Grade 2, know from memory all sums of two one-digit numbers</a:t>
            </a:r>
            <a:r>
              <a:rPr lang="en-US" sz="2400" dirty="0" smtClean="0">
                <a:solidFill>
                  <a:schemeClr val="accent5">
                    <a:lumMod val="50000"/>
                  </a:schemeClr>
                </a:solidFill>
              </a:rPr>
              <a:t>.</a:t>
            </a:r>
            <a:endParaRPr lang="en-US" sz="2400" dirty="0">
              <a:solidFill>
                <a:schemeClr val="accent5">
                  <a:lumMod val="50000"/>
                </a:schemeClr>
              </a:solidFill>
            </a:endParaRPr>
          </a:p>
          <a:p>
            <a:endParaRPr lang="en-US" dirty="0" smtClean="0"/>
          </a:p>
          <a:p>
            <a:endParaRPr lang="en-US" dirty="0" smtClean="0"/>
          </a:p>
        </p:txBody>
      </p:sp>
    </p:spTree>
    <p:extLst>
      <p:ext uri="{BB962C8B-B14F-4D97-AF65-F5344CB8AC3E}">
        <p14:creationId xmlns:p14="http://schemas.microsoft.com/office/powerpoint/2010/main" val="4325910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fade">
                                      <p:cBhvr>
                                        <p:cTn id="7" dur="500"/>
                                        <p:tgtEl>
                                          <p:spTgt spid="163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7">
                                            <p:txEl>
                                              <p:pRg st="2" end="2"/>
                                            </p:txEl>
                                          </p:spTgt>
                                        </p:tgtEl>
                                        <p:attrNameLst>
                                          <p:attrName>style.visibility</p:attrName>
                                        </p:attrNameLst>
                                      </p:cBhvr>
                                      <p:to>
                                        <p:strVal val="visible"/>
                                      </p:to>
                                    </p:set>
                                    <p:animEffect transition="in" filter="fade">
                                      <p:cBhvr>
                                        <p:cTn id="12" dur="500"/>
                                        <p:tgtEl>
                                          <p:spTgt spid="1638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87">
                                            <p:txEl>
                                              <p:pRg st="3" end="3"/>
                                            </p:txEl>
                                          </p:spTgt>
                                        </p:tgtEl>
                                        <p:attrNameLst>
                                          <p:attrName>style.visibility</p:attrName>
                                        </p:attrNameLst>
                                      </p:cBhvr>
                                      <p:to>
                                        <p:strVal val="visible"/>
                                      </p:to>
                                    </p:set>
                                    <p:animEffect transition="in" filter="fade">
                                      <p:cBhvr>
                                        <p:cTn id="17" dur="500"/>
                                        <p:tgtEl>
                                          <p:spTgt spid="1638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387">
                                            <p:txEl>
                                              <p:pRg st="4" end="4"/>
                                            </p:txEl>
                                          </p:spTgt>
                                        </p:tgtEl>
                                        <p:attrNameLst>
                                          <p:attrName>style.visibility</p:attrName>
                                        </p:attrNameLst>
                                      </p:cBhvr>
                                      <p:to>
                                        <p:strVal val="visible"/>
                                      </p:to>
                                    </p:set>
                                    <p:animEffect transition="in" filter="fade">
                                      <p:cBhvr>
                                        <p:cTn id="22" dur="500"/>
                                        <p:tgtEl>
                                          <p:spTgt spid="16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704088"/>
            <a:ext cx="8229600" cy="896112"/>
          </a:xfrm>
        </p:spPr>
        <p:txBody>
          <a:bodyPr>
            <a:normAutofit fontScale="90000"/>
          </a:bodyPr>
          <a:lstStyle/>
          <a:p>
            <a:r>
              <a:rPr lang="en-US" b="1" dirty="0" smtClean="0"/>
              <a:t>Number Talks and Math Centers</a:t>
            </a:r>
          </a:p>
        </p:txBody>
      </p:sp>
      <p:sp>
        <p:nvSpPr>
          <p:cNvPr id="22531" name="Content Placeholder 2"/>
          <p:cNvSpPr>
            <a:spLocks noGrp="1"/>
          </p:cNvSpPr>
          <p:nvPr>
            <p:ph sz="quarter" idx="1"/>
          </p:nvPr>
        </p:nvSpPr>
        <p:spPr/>
        <p:txBody>
          <a:bodyPr/>
          <a:lstStyle/>
          <a:p>
            <a:pPr>
              <a:spcAft>
                <a:spcPct val="20000"/>
              </a:spcAft>
            </a:pPr>
            <a:r>
              <a:rPr lang="en-US" dirty="0" smtClean="0"/>
              <a:t>Number Talks and partner games don’t take the place of problem-solving, but they do supplement it</a:t>
            </a:r>
            <a:r>
              <a:rPr lang="en-US" dirty="0"/>
              <a:t> </a:t>
            </a:r>
            <a:r>
              <a:rPr lang="en-US" dirty="0" smtClean="0"/>
              <a:t>and provide more opportunities for learning and practicing strategies.</a:t>
            </a:r>
          </a:p>
          <a:p>
            <a:pPr>
              <a:spcAft>
                <a:spcPct val="20000"/>
              </a:spcAft>
            </a:pPr>
            <a:r>
              <a:rPr lang="en-US" i="1" dirty="0" smtClean="0"/>
              <a:t>8 birds are in a tree. 6 more birds fly up to the tree. Now how many birds are in the tree?</a:t>
            </a:r>
          </a:p>
        </p:txBody>
      </p:sp>
      <p:sp>
        <p:nvSpPr>
          <p:cNvPr id="4" name="Rectangle 3"/>
          <p:cNvSpPr/>
          <p:nvPr/>
        </p:nvSpPr>
        <p:spPr>
          <a:xfrm>
            <a:off x="5029200" y="5562600"/>
            <a:ext cx="2438400" cy="369332"/>
          </a:xfrm>
          <a:prstGeom prst="rect">
            <a:avLst/>
          </a:prstGeom>
          <a:solidFill>
            <a:schemeClr val="accent2">
              <a:lumMod val="40000"/>
              <a:lumOff val="60000"/>
            </a:schemeClr>
          </a:solidFill>
        </p:spPr>
        <p:txBody>
          <a:bodyPr wrap="square">
            <a:spAutoFit/>
          </a:bodyPr>
          <a:lstStyle/>
          <a:p>
            <a:r>
              <a:rPr lang="en-US" dirty="0" smtClean="0"/>
              <a:t>Number Talks: </a:t>
            </a:r>
            <a:r>
              <a:rPr lang="en-US" b="1" dirty="0" smtClean="0"/>
              <a:t>8+6</a:t>
            </a:r>
            <a:endParaRPr lang="en-US" b="1" dirty="0" smtClean="0"/>
          </a:p>
        </p:txBody>
      </p:sp>
    </p:spTree>
    <p:extLst>
      <p:ext uri="{BB962C8B-B14F-4D97-AF65-F5344CB8AC3E}">
        <p14:creationId xmlns:p14="http://schemas.microsoft.com/office/powerpoint/2010/main" val="19125968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r>
              <a:rPr lang="en-US" b="1" dirty="0" smtClean="0"/>
              <a:t>Encourage strategies</a:t>
            </a:r>
            <a:endParaRPr lang="en-US" b="1" dirty="0"/>
          </a:p>
        </p:txBody>
      </p:sp>
      <p:sp>
        <p:nvSpPr>
          <p:cNvPr id="3" name="Content Placeholder 2"/>
          <p:cNvSpPr>
            <a:spLocks noGrp="1"/>
          </p:cNvSpPr>
          <p:nvPr>
            <p:ph idx="1"/>
          </p:nvPr>
        </p:nvSpPr>
        <p:spPr/>
        <p:txBody>
          <a:bodyPr/>
          <a:lstStyle/>
          <a:p>
            <a:r>
              <a:rPr lang="en-US" dirty="0" smtClean="0">
                <a:solidFill>
                  <a:srgbClr val="FF6600"/>
                </a:solidFill>
              </a:rPr>
              <a:t>Give </a:t>
            </a:r>
            <a:r>
              <a:rPr lang="en-US" dirty="0" smtClean="0">
                <a:solidFill>
                  <a:srgbClr val="FF6600"/>
                </a:solidFill>
              </a:rPr>
              <a:t>your students these kinds of problems often.</a:t>
            </a:r>
          </a:p>
          <a:p>
            <a:r>
              <a:rPr lang="en-US" dirty="0" smtClean="0">
                <a:solidFill>
                  <a:schemeClr val="accent3">
                    <a:lumMod val="50000"/>
                  </a:schemeClr>
                </a:solidFill>
              </a:rPr>
              <a:t>Let them tell the class what strategies they used. </a:t>
            </a:r>
            <a:r>
              <a:rPr lang="en-US" dirty="0" smtClean="0">
                <a:solidFill>
                  <a:schemeClr val="accent5">
                    <a:lumMod val="50000"/>
                  </a:schemeClr>
                </a:solidFill>
              </a:rPr>
              <a:t>Students learn from each other.</a:t>
            </a:r>
          </a:p>
          <a:p>
            <a:r>
              <a:rPr lang="en-US" dirty="0" smtClean="0">
                <a:solidFill>
                  <a:srgbClr val="7030A0"/>
                </a:solidFill>
              </a:rPr>
              <a:t>Instead of asking only “What’s the answer?” ask “How did you get your answer</a:t>
            </a:r>
            <a:r>
              <a:rPr lang="en-US" dirty="0" smtClean="0">
                <a:solidFill>
                  <a:srgbClr val="7030A0"/>
                </a:solidFill>
              </a:rPr>
              <a:t>?”</a:t>
            </a:r>
            <a:endParaRPr lang="en-US" dirty="0" smtClean="0">
              <a:solidFill>
                <a:srgbClr val="7030A0"/>
              </a:solidFill>
            </a:endParaRPr>
          </a:p>
        </p:txBody>
      </p:sp>
    </p:spTree>
    <p:extLst>
      <p:ext uri="{BB962C8B-B14F-4D97-AF65-F5344CB8AC3E}">
        <p14:creationId xmlns:p14="http://schemas.microsoft.com/office/powerpoint/2010/main" val="932894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Critical Outcomes</a:t>
            </a:r>
            <a:endParaRPr lang="en-US" b="1" dirty="0"/>
          </a:p>
        </p:txBody>
      </p:sp>
      <p:sp>
        <p:nvSpPr>
          <p:cNvPr id="3" name="Content Placeholder 2"/>
          <p:cNvSpPr>
            <a:spLocks noGrp="1"/>
          </p:cNvSpPr>
          <p:nvPr>
            <p:ph sz="quarter" idx="1"/>
          </p:nvPr>
        </p:nvSpPr>
        <p:spPr/>
        <p:txBody>
          <a:bodyPr/>
          <a:lstStyle/>
          <a:p>
            <a:r>
              <a:rPr lang="en-US" b="1" dirty="0" smtClean="0">
                <a:solidFill>
                  <a:schemeClr val="tx1">
                    <a:lumMod val="50000"/>
                    <a:lumOff val="50000"/>
                  </a:schemeClr>
                </a:solidFill>
              </a:rPr>
              <a:t>1</a:t>
            </a:r>
            <a:r>
              <a:rPr lang="en-US" b="1" baseline="30000" dirty="0" smtClean="0">
                <a:solidFill>
                  <a:schemeClr val="tx1">
                    <a:lumMod val="50000"/>
                    <a:lumOff val="50000"/>
                  </a:schemeClr>
                </a:solidFill>
              </a:rPr>
              <a:t>st</a:t>
            </a:r>
            <a:r>
              <a:rPr lang="en-US" b="1" dirty="0" smtClean="0">
                <a:solidFill>
                  <a:schemeClr val="tx1">
                    <a:lumMod val="50000"/>
                    <a:lumOff val="50000"/>
                  </a:schemeClr>
                </a:solidFill>
              </a:rPr>
              <a:t> </a:t>
            </a:r>
            <a:r>
              <a:rPr lang="en-US" b="1" dirty="0" smtClean="0">
                <a:solidFill>
                  <a:schemeClr val="tx1">
                    <a:lumMod val="50000"/>
                    <a:lumOff val="50000"/>
                  </a:schemeClr>
                </a:solidFill>
              </a:rPr>
              <a:t>grade </a:t>
            </a:r>
          </a:p>
          <a:p>
            <a:pPr marL="280988" lvl="1" indent="0">
              <a:buNone/>
            </a:pPr>
            <a:r>
              <a:rPr lang="en-US" dirty="0" smtClean="0">
                <a:solidFill>
                  <a:schemeClr val="tx1">
                    <a:lumMod val="50000"/>
                    <a:lumOff val="50000"/>
                  </a:schemeClr>
                </a:solidFill>
              </a:rPr>
              <a:t>Adding </a:t>
            </a:r>
            <a:r>
              <a:rPr lang="en-US" dirty="0" smtClean="0">
                <a:solidFill>
                  <a:schemeClr val="tx1">
                    <a:lumMod val="50000"/>
                    <a:lumOff val="50000"/>
                  </a:schemeClr>
                </a:solidFill>
              </a:rPr>
              <a:t>and subtracting situations</a:t>
            </a:r>
          </a:p>
          <a:p>
            <a:pPr marL="280988" lvl="1" indent="0">
              <a:buNone/>
            </a:pPr>
            <a:r>
              <a:rPr lang="en-US" dirty="0" smtClean="0">
                <a:solidFill>
                  <a:schemeClr val="tx1">
                    <a:lumMod val="50000"/>
                    <a:lumOff val="50000"/>
                  </a:schemeClr>
                </a:solidFill>
              </a:rPr>
              <a:t>Strategies for adding and </a:t>
            </a:r>
            <a:r>
              <a:rPr lang="en-US" dirty="0" smtClean="0">
                <a:solidFill>
                  <a:schemeClr val="tx1">
                    <a:lumMod val="50000"/>
                    <a:lumOff val="50000"/>
                  </a:schemeClr>
                </a:solidFill>
              </a:rPr>
              <a:t>subtracting</a:t>
            </a:r>
          </a:p>
          <a:p>
            <a:pPr marL="280988" lvl="1" indent="0">
              <a:spcAft>
                <a:spcPts val="1200"/>
              </a:spcAft>
              <a:buNone/>
            </a:pPr>
            <a:r>
              <a:rPr lang="en-US" dirty="0" smtClean="0">
                <a:solidFill>
                  <a:schemeClr val="tx1">
                    <a:lumMod val="50000"/>
                    <a:lumOff val="50000"/>
                  </a:schemeClr>
                </a:solidFill>
              </a:rPr>
              <a:t>Place value understanding (groups of tens and ones)</a:t>
            </a:r>
            <a:endParaRPr lang="en-US" dirty="0" smtClean="0">
              <a:solidFill>
                <a:schemeClr val="tx1">
                  <a:lumMod val="50000"/>
                  <a:lumOff val="50000"/>
                </a:schemeClr>
              </a:solidFill>
            </a:endParaRPr>
          </a:p>
          <a:p>
            <a:r>
              <a:rPr lang="en-US" b="1" dirty="0" smtClean="0"/>
              <a:t>2</a:t>
            </a:r>
            <a:r>
              <a:rPr lang="en-US" b="1" baseline="30000" dirty="0" smtClean="0"/>
              <a:t>nd</a:t>
            </a:r>
            <a:r>
              <a:rPr lang="en-US" b="1" dirty="0" smtClean="0"/>
              <a:t> grade </a:t>
            </a:r>
            <a:endParaRPr lang="en-US" b="1" dirty="0"/>
          </a:p>
          <a:p>
            <a:pPr marL="287338" lvl="1" indent="0">
              <a:buNone/>
            </a:pPr>
            <a:r>
              <a:rPr lang="en-US" dirty="0" smtClean="0"/>
              <a:t>Fluency with single-digit numbers</a:t>
            </a:r>
          </a:p>
          <a:p>
            <a:pPr marL="287338" lvl="1" indent="0">
              <a:buNone/>
            </a:pPr>
            <a:r>
              <a:rPr lang="en-US" dirty="0" smtClean="0"/>
              <a:t>Two- </a:t>
            </a:r>
            <a:r>
              <a:rPr lang="en-US" dirty="0"/>
              <a:t>and three-digit addition and subtraction</a:t>
            </a:r>
          </a:p>
          <a:p>
            <a:pPr marL="320040" lvl="1" indent="0">
              <a:buNone/>
            </a:pPr>
            <a:endParaRPr lang="en-US" dirty="0"/>
          </a:p>
        </p:txBody>
      </p:sp>
    </p:spTree>
    <p:extLst>
      <p:ext uri="{BB962C8B-B14F-4D97-AF65-F5344CB8AC3E}">
        <p14:creationId xmlns:p14="http://schemas.microsoft.com/office/powerpoint/2010/main" val="15075261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lstStyle/>
          <a:p>
            <a:pPr marL="320040" lvl="0" indent="-320040">
              <a:spcBef>
                <a:spcPts val="700"/>
              </a:spcBef>
            </a:pPr>
            <a:r>
              <a:rPr lang="en-US" b="1" dirty="0" smtClean="0"/>
              <a:t>Important tools</a:t>
            </a:r>
            <a:endParaRPr lang="en-US" b="1" dirty="0"/>
          </a:p>
        </p:txBody>
      </p:sp>
      <p:sp>
        <p:nvSpPr>
          <p:cNvPr id="3" name="Content Placeholder 2"/>
          <p:cNvSpPr>
            <a:spLocks noGrp="1"/>
          </p:cNvSpPr>
          <p:nvPr>
            <p:ph sz="quarter" idx="1"/>
          </p:nvPr>
        </p:nvSpPr>
        <p:spPr>
          <a:xfrm>
            <a:off x="206831" y="1905000"/>
            <a:ext cx="8153400" cy="762000"/>
          </a:xfrm>
        </p:spPr>
        <p:txBody>
          <a:bodyPr>
            <a:normAutofit lnSpcReduction="10000"/>
          </a:bodyPr>
          <a:lstStyle/>
          <a:p>
            <a:pPr marL="0" indent="0">
              <a:spcAft>
                <a:spcPts val="600"/>
              </a:spcAft>
              <a:buNone/>
            </a:pPr>
            <a:r>
              <a:rPr lang="en-US" sz="2000" dirty="0"/>
              <a:t>1.NBT.5  Given a two-digit number, mentally find 10 more or 10 less than the number, without having to count; explain the reasoning used</a:t>
            </a:r>
            <a:r>
              <a:rPr lang="en-US" sz="2000" dirty="0" smtClean="0"/>
              <a:t>.</a:t>
            </a:r>
          </a:p>
          <a:p>
            <a:endParaRPr lang="en-US" sz="2000" dirty="0"/>
          </a:p>
        </p:txBody>
      </p:sp>
      <p:pic>
        <p:nvPicPr>
          <p:cNvPr id="1026" name="Picture 2" descr="http://www.teachingintheearlyyears.com/wp-content/uploads/2013/02/number-line1.png"/>
          <p:cNvPicPr>
            <a:picLocks noChangeAspect="1" noChangeArrowheads="1"/>
          </p:cNvPicPr>
          <p:nvPr/>
        </p:nvPicPr>
        <p:blipFill rotWithShape="1">
          <a:blip r:embed="rId2">
            <a:extLst>
              <a:ext uri="{28A0092B-C50C-407E-A947-70E740481C1C}">
                <a14:useLocalDpi xmlns:a14="http://schemas.microsoft.com/office/drawing/2010/main" val="0"/>
              </a:ext>
            </a:extLst>
          </a:blip>
          <a:srcRect t="21540" b="17223"/>
          <a:stretch/>
        </p:blipFill>
        <p:spPr bwMode="auto">
          <a:xfrm>
            <a:off x="3518807" y="5298942"/>
            <a:ext cx="3790950" cy="124823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enasco.com/prod/images/products/29/AC018442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528" t="18888" r="5773" b="14877"/>
          <a:stretch/>
        </p:blipFill>
        <p:spPr bwMode="auto">
          <a:xfrm>
            <a:off x="598714" y="5410200"/>
            <a:ext cx="1906323" cy="140766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3.bp.blogspot.com/_gNfd48QhoL0/TMBcM0C9mHI/AAAAAAAAOLc/3cpYXxFd1t4/s1600/hundreds-chart.jpg"/>
          <p:cNvPicPr>
            <a:picLocks noChangeAspect="1" noChangeArrowheads="1"/>
          </p:cNvPicPr>
          <p:nvPr/>
        </p:nvPicPr>
        <p:blipFill rotWithShape="1">
          <a:blip r:embed="rId4">
            <a:extLst>
              <a:ext uri="{28A0092B-C50C-407E-A947-70E740481C1C}">
                <a14:useLocalDpi xmlns:a14="http://schemas.microsoft.com/office/drawing/2010/main" val="0"/>
              </a:ext>
            </a:extLst>
          </a:blip>
          <a:srcRect t="11989"/>
          <a:stretch/>
        </p:blipFill>
        <p:spPr bwMode="auto">
          <a:xfrm>
            <a:off x="5867400" y="2535345"/>
            <a:ext cx="3067050" cy="2458898"/>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a:xfrm>
            <a:off x="304800" y="2819400"/>
            <a:ext cx="5029200" cy="2399716"/>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endParaRPr lang="en-US" sz="2000" dirty="0"/>
          </a:p>
        </p:txBody>
      </p:sp>
      <p:sp>
        <p:nvSpPr>
          <p:cNvPr id="8" name="Content Placeholder 2"/>
          <p:cNvSpPr txBox="1">
            <a:spLocks/>
          </p:cNvSpPr>
          <p:nvPr/>
        </p:nvSpPr>
        <p:spPr>
          <a:xfrm>
            <a:off x="206831" y="2778157"/>
            <a:ext cx="5584369" cy="2555843"/>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spcAft>
                <a:spcPts val="600"/>
              </a:spcAft>
              <a:buNone/>
            </a:pPr>
            <a:r>
              <a:rPr lang="en-US" sz="2000" dirty="0" smtClean="0">
                <a:solidFill>
                  <a:prstClr val="black"/>
                </a:solidFill>
              </a:rPr>
              <a:t>1.NBT.6  </a:t>
            </a:r>
            <a:r>
              <a:rPr lang="en-US" sz="2000" dirty="0">
                <a:solidFill>
                  <a:prstClr val="black"/>
                </a:solidFill>
              </a:rPr>
              <a:t>Subtract multiples of 10 in the range 10-90 from multiples of 10 in the range 10-90 (positive or zero differences), using concrete models or drawings and strategies based on place value, properties of operations, and/or the relationship between addition and subtraction; relate the strategy to a written method and explain the reasoning used. </a:t>
            </a:r>
            <a:endParaRPr lang="en-US" sz="2000" dirty="0" smtClean="0"/>
          </a:p>
        </p:txBody>
      </p:sp>
    </p:spTree>
    <p:extLst>
      <p:ext uri="{BB962C8B-B14F-4D97-AF65-F5344CB8AC3E}">
        <p14:creationId xmlns:p14="http://schemas.microsoft.com/office/powerpoint/2010/main" val="1071611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lstStyle/>
          <a:p>
            <a:r>
              <a:rPr lang="en-US" b="1" dirty="0"/>
              <a:t>Addition Within 100</a:t>
            </a:r>
            <a:endParaRPr lang="en-US" b="1"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85800" y="1981200"/>
            <a:ext cx="4044823" cy="2796906"/>
          </a:xfrm>
        </p:spPr>
      </p:pic>
      <p:pic>
        <p:nvPicPr>
          <p:cNvPr id="593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9706" y="2590800"/>
            <a:ext cx="3529013" cy="3556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18346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lstStyle/>
          <a:p>
            <a:r>
              <a:rPr lang="en-US" b="1" dirty="0" smtClean="0"/>
              <a:t>Two digit add &amp; subtract</a:t>
            </a:r>
            <a:endParaRPr lang="en-US" b="1" dirty="0"/>
          </a:p>
        </p:txBody>
      </p:sp>
      <p:sp>
        <p:nvSpPr>
          <p:cNvPr id="3" name="Content Placeholder 2"/>
          <p:cNvSpPr>
            <a:spLocks noGrp="1"/>
          </p:cNvSpPr>
          <p:nvPr>
            <p:ph idx="1"/>
          </p:nvPr>
        </p:nvSpPr>
        <p:spPr/>
        <p:txBody>
          <a:bodyPr/>
          <a:lstStyle/>
          <a:p>
            <a:pPr marL="0" indent="0">
              <a:buNone/>
            </a:pPr>
            <a:r>
              <a:rPr lang="en-US" dirty="0" smtClean="0">
                <a:solidFill>
                  <a:srgbClr val="C00000"/>
                </a:solidFill>
              </a:rPr>
              <a:t>Concrete</a:t>
            </a:r>
            <a:r>
              <a:rPr lang="en-US" dirty="0" smtClean="0"/>
              <a:t> – </a:t>
            </a:r>
            <a:r>
              <a:rPr lang="en-US" dirty="0" smtClean="0">
                <a:solidFill>
                  <a:srgbClr val="FF6600"/>
                </a:solidFill>
              </a:rPr>
              <a:t>Representational</a:t>
            </a:r>
            <a:r>
              <a:rPr lang="en-US" dirty="0" smtClean="0"/>
              <a:t> – </a:t>
            </a:r>
            <a:r>
              <a:rPr lang="en-US" dirty="0" smtClean="0">
                <a:solidFill>
                  <a:schemeClr val="accent6">
                    <a:lumMod val="50000"/>
                  </a:schemeClr>
                </a:solidFill>
              </a:rPr>
              <a:t>Abstract</a:t>
            </a:r>
          </a:p>
          <a:p>
            <a:pPr marL="0" indent="0">
              <a:buNone/>
            </a:pPr>
            <a:r>
              <a:rPr lang="en-US" dirty="0" smtClean="0">
                <a:solidFill>
                  <a:srgbClr val="EE2A2F"/>
                </a:solidFill>
              </a:rPr>
              <a:t>Objects</a:t>
            </a:r>
            <a:r>
              <a:rPr lang="en-US" dirty="0" smtClean="0"/>
              <a:t>    –       </a:t>
            </a:r>
            <a:r>
              <a:rPr lang="en-US" dirty="0" smtClean="0">
                <a:solidFill>
                  <a:srgbClr val="FFC000"/>
                </a:solidFill>
              </a:rPr>
              <a:t>Pictures</a:t>
            </a:r>
            <a:r>
              <a:rPr lang="en-US" dirty="0" smtClean="0"/>
              <a:t>         –  </a:t>
            </a:r>
            <a:r>
              <a:rPr lang="en-US" dirty="0" smtClean="0">
                <a:solidFill>
                  <a:schemeClr val="accent6">
                    <a:lumMod val="75000"/>
                  </a:schemeClr>
                </a:solidFill>
              </a:rPr>
              <a:t>Symbols </a:t>
            </a:r>
          </a:p>
          <a:p>
            <a:endParaRPr lang="en-US" dirty="0">
              <a:solidFill>
                <a:schemeClr val="accent6">
                  <a:lumMod val="75000"/>
                </a:schemeClr>
              </a:solidFill>
            </a:endParaRPr>
          </a:p>
          <a:p>
            <a:pPr marL="0" indent="0">
              <a:spcAft>
                <a:spcPts val="1200"/>
              </a:spcAft>
              <a:buNone/>
            </a:pPr>
            <a:r>
              <a:rPr lang="en-US" dirty="0"/>
              <a:t>There are </a:t>
            </a:r>
            <a:r>
              <a:rPr lang="en-US" dirty="0" smtClean="0"/>
              <a:t>24 </a:t>
            </a:r>
            <a:r>
              <a:rPr lang="en-US" dirty="0"/>
              <a:t>children on the playground. </a:t>
            </a:r>
            <a:r>
              <a:rPr lang="en-US" dirty="0" smtClean="0"/>
              <a:t>13 </a:t>
            </a:r>
            <a:r>
              <a:rPr lang="en-US" dirty="0" smtClean="0"/>
              <a:t>more children come out to the playground. </a:t>
            </a:r>
            <a:r>
              <a:rPr lang="en-US" dirty="0"/>
              <a:t>How many are </a:t>
            </a:r>
            <a:r>
              <a:rPr lang="en-US" dirty="0" smtClean="0"/>
              <a:t>now on </a:t>
            </a:r>
            <a:r>
              <a:rPr lang="en-US" dirty="0"/>
              <a:t>the </a:t>
            </a:r>
            <a:r>
              <a:rPr lang="en-US" dirty="0" smtClean="0"/>
              <a:t>playground? </a:t>
            </a:r>
          </a:p>
          <a:p>
            <a:r>
              <a:rPr lang="en-US" dirty="0" smtClean="0">
                <a:solidFill>
                  <a:schemeClr val="accent5">
                    <a:lumMod val="50000"/>
                  </a:schemeClr>
                </a:solidFill>
              </a:rPr>
              <a:t>Do this with mental math. </a:t>
            </a:r>
            <a:endParaRPr lang="en-US" dirty="0">
              <a:solidFill>
                <a:schemeClr val="accent5">
                  <a:lumMod val="50000"/>
                </a:schemeClr>
              </a:solidFill>
            </a:endParaRPr>
          </a:p>
          <a:p>
            <a:r>
              <a:rPr lang="en-US" dirty="0" smtClean="0">
                <a:solidFill>
                  <a:srgbClr val="EE2A2F"/>
                </a:solidFill>
              </a:rPr>
              <a:t>Use base 10 blocks or linking cubes. </a:t>
            </a:r>
          </a:p>
          <a:p>
            <a:r>
              <a:rPr lang="en-US" dirty="0" smtClean="0">
                <a:solidFill>
                  <a:schemeClr val="accent3">
                    <a:lumMod val="50000"/>
                  </a:schemeClr>
                </a:solidFill>
              </a:rPr>
              <a:t>How does this translate into a written method?</a:t>
            </a:r>
            <a:endParaRPr lang="en-US" dirty="0">
              <a:solidFill>
                <a:schemeClr val="accent3">
                  <a:lumMod val="50000"/>
                </a:schemeClr>
              </a:solidFill>
            </a:endParaRPr>
          </a:p>
        </p:txBody>
      </p:sp>
    </p:spTree>
    <p:extLst>
      <p:ext uri="{BB962C8B-B14F-4D97-AF65-F5344CB8AC3E}">
        <p14:creationId xmlns:p14="http://schemas.microsoft.com/office/powerpoint/2010/main" val="2838701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lstStyle/>
          <a:p>
            <a:r>
              <a:rPr lang="en-US" b="1" dirty="0">
                <a:solidFill>
                  <a:srgbClr val="C00000"/>
                </a:solidFill>
              </a:rPr>
              <a:t>A progression of problems</a:t>
            </a:r>
            <a:endParaRPr lang="en-US" b="1" dirty="0"/>
          </a:p>
        </p:txBody>
      </p:sp>
      <p:sp>
        <p:nvSpPr>
          <p:cNvPr id="3" name="Content Placeholder 2"/>
          <p:cNvSpPr>
            <a:spLocks noGrp="1"/>
          </p:cNvSpPr>
          <p:nvPr>
            <p:ph idx="1"/>
          </p:nvPr>
        </p:nvSpPr>
        <p:spPr/>
        <p:txBody>
          <a:bodyPr/>
          <a:lstStyle/>
          <a:p>
            <a:endParaRPr lang="en-US" sz="1400" dirty="0">
              <a:solidFill>
                <a:schemeClr val="accent6">
                  <a:lumMod val="75000"/>
                </a:schemeClr>
              </a:solidFill>
            </a:endParaRPr>
          </a:p>
          <a:p>
            <a:pPr marL="0" indent="0">
              <a:spcAft>
                <a:spcPts val="1200"/>
              </a:spcAft>
              <a:buNone/>
            </a:pPr>
            <a:r>
              <a:rPr lang="en-US" dirty="0"/>
              <a:t>There are </a:t>
            </a:r>
            <a:r>
              <a:rPr lang="en-US" dirty="0" smtClean="0"/>
              <a:t>17 </a:t>
            </a:r>
            <a:r>
              <a:rPr lang="en-US" dirty="0"/>
              <a:t>children on the playground. 24 </a:t>
            </a:r>
            <a:r>
              <a:rPr lang="en-US" dirty="0" smtClean="0"/>
              <a:t>more children come out to the playground. </a:t>
            </a:r>
            <a:r>
              <a:rPr lang="en-US" dirty="0"/>
              <a:t>How many are </a:t>
            </a:r>
            <a:r>
              <a:rPr lang="en-US" dirty="0" smtClean="0"/>
              <a:t>now on </a:t>
            </a:r>
            <a:r>
              <a:rPr lang="en-US" dirty="0"/>
              <a:t>the </a:t>
            </a:r>
            <a:r>
              <a:rPr lang="en-US" dirty="0" smtClean="0"/>
              <a:t>playground? </a:t>
            </a:r>
            <a:endParaRPr lang="en-US" dirty="0" smtClean="0"/>
          </a:p>
          <a:p>
            <a:r>
              <a:rPr lang="en-US" dirty="0">
                <a:solidFill>
                  <a:schemeClr val="accent5">
                    <a:lumMod val="50000"/>
                  </a:schemeClr>
                </a:solidFill>
              </a:rPr>
              <a:t>Do this with mental math. </a:t>
            </a:r>
          </a:p>
          <a:p>
            <a:r>
              <a:rPr lang="en-US" dirty="0">
                <a:solidFill>
                  <a:srgbClr val="EE2A2F"/>
                </a:solidFill>
              </a:rPr>
              <a:t>Use base 10 blocks or linking cubes. </a:t>
            </a:r>
          </a:p>
          <a:p>
            <a:r>
              <a:rPr lang="en-US" dirty="0">
                <a:solidFill>
                  <a:schemeClr val="accent3">
                    <a:lumMod val="50000"/>
                  </a:schemeClr>
                </a:solidFill>
              </a:rPr>
              <a:t>How does this translate into a written method?</a:t>
            </a:r>
          </a:p>
          <a:p>
            <a:pPr marL="0" indent="0">
              <a:spcAft>
                <a:spcPts val="1200"/>
              </a:spcAft>
              <a:buNone/>
            </a:pPr>
            <a:endParaRPr lang="en-US" dirty="0" smtClean="0"/>
          </a:p>
        </p:txBody>
      </p:sp>
    </p:spTree>
    <p:extLst>
      <p:ext uri="{BB962C8B-B14F-4D97-AF65-F5344CB8AC3E}">
        <p14:creationId xmlns:p14="http://schemas.microsoft.com/office/powerpoint/2010/main" val="5101778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eaLnBrk="1" hangingPunct="1"/>
            <a:r>
              <a:rPr lang="en-US" sz="3200" b="1" smtClean="0"/>
              <a:t>Basic assumptions about children’s learning of mathematics</a:t>
            </a:r>
            <a:endParaRPr lang="en-US" sz="3200" smtClean="0"/>
          </a:p>
        </p:txBody>
      </p:sp>
      <p:sp>
        <p:nvSpPr>
          <p:cNvPr id="3075" name="Rectangle 3"/>
          <p:cNvSpPr>
            <a:spLocks noGrp="1" noChangeArrowheads="1"/>
          </p:cNvSpPr>
          <p:nvPr>
            <p:ph sz="quarter" idx="1"/>
          </p:nvPr>
        </p:nvSpPr>
        <p:spPr/>
        <p:txBody>
          <a:bodyPr/>
          <a:lstStyle/>
          <a:p>
            <a:pPr eaLnBrk="1" hangingPunct="1">
              <a:spcAft>
                <a:spcPct val="20000"/>
              </a:spcAft>
            </a:pPr>
            <a:r>
              <a:rPr lang="en-US" sz="2800" dirty="0" smtClean="0">
                <a:solidFill>
                  <a:schemeClr val="tx2"/>
                </a:solidFill>
              </a:rPr>
              <a:t>Very young children know how to solve math problems.</a:t>
            </a:r>
          </a:p>
          <a:p>
            <a:pPr eaLnBrk="1" hangingPunct="1">
              <a:spcAft>
                <a:spcPct val="20000"/>
              </a:spcAft>
            </a:pPr>
            <a:r>
              <a:rPr lang="en-US" sz="2800" dirty="0" smtClean="0">
                <a:solidFill>
                  <a:srgbClr val="660066"/>
                </a:solidFill>
              </a:rPr>
              <a:t>Children develop mathematical understanding and acquire fluency with whole number computation by solving a variety of problems in any way that they choose.</a:t>
            </a:r>
          </a:p>
          <a:p>
            <a:pPr eaLnBrk="1" hangingPunct="1"/>
            <a:r>
              <a:rPr lang="en-US" sz="2800" dirty="0" smtClean="0">
                <a:solidFill>
                  <a:schemeClr val="accent5">
                    <a:lumMod val="50000"/>
                  </a:schemeClr>
                </a:solidFill>
              </a:rPr>
              <a:t>Children learn more advanced computational and problem solving strategies by watching their classmates solve problems. </a:t>
            </a:r>
          </a:p>
        </p:txBody>
      </p:sp>
    </p:spTree>
    <p:extLst>
      <p:ext uri="{BB962C8B-B14F-4D97-AF65-F5344CB8AC3E}">
        <p14:creationId xmlns:p14="http://schemas.microsoft.com/office/powerpoint/2010/main" val="18236611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lstStyle/>
          <a:p>
            <a:r>
              <a:rPr lang="en-US" b="1" dirty="0" smtClean="0">
                <a:solidFill>
                  <a:srgbClr val="C00000"/>
                </a:solidFill>
              </a:rPr>
              <a:t>A progression of problems</a:t>
            </a:r>
            <a:endParaRPr lang="en-US" b="1" dirty="0"/>
          </a:p>
        </p:txBody>
      </p:sp>
      <p:sp>
        <p:nvSpPr>
          <p:cNvPr id="3" name="Content Placeholder 2"/>
          <p:cNvSpPr>
            <a:spLocks noGrp="1"/>
          </p:cNvSpPr>
          <p:nvPr>
            <p:ph idx="1"/>
          </p:nvPr>
        </p:nvSpPr>
        <p:spPr/>
        <p:txBody>
          <a:bodyPr/>
          <a:lstStyle/>
          <a:p>
            <a:pPr marL="0" indent="0">
              <a:spcAft>
                <a:spcPts val="1200"/>
              </a:spcAft>
              <a:buNone/>
            </a:pPr>
            <a:r>
              <a:rPr lang="en-US" dirty="0" smtClean="0"/>
              <a:t>There </a:t>
            </a:r>
            <a:r>
              <a:rPr lang="en-US" dirty="0"/>
              <a:t>are </a:t>
            </a:r>
            <a:r>
              <a:rPr lang="en-US" dirty="0" smtClean="0"/>
              <a:t>47 </a:t>
            </a:r>
            <a:r>
              <a:rPr lang="en-US" dirty="0"/>
              <a:t>children on the playground. </a:t>
            </a:r>
            <a:r>
              <a:rPr lang="en-US" dirty="0" smtClean="0"/>
              <a:t>24 </a:t>
            </a:r>
            <a:r>
              <a:rPr lang="en-US" dirty="0"/>
              <a:t>go home. How many are left on the </a:t>
            </a:r>
            <a:r>
              <a:rPr lang="en-US" dirty="0" smtClean="0"/>
              <a:t>playground? </a:t>
            </a:r>
            <a:endParaRPr lang="en-US" dirty="0" smtClean="0"/>
          </a:p>
          <a:p>
            <a:pPr marL="0" indent="0">
              <a:spcAft>
                <a:spcPts val="1200"/>
              </a:spcAft>
              <a:buNone/>
            </a:pPr>
            <a:r>
              <a:rPr lang="en-US" dirty="0" smtClean="0"/>
              <a:t>There </a:t>
            </a:r>
            <a:r>
              <a:rPr lang="en-US" dirty="0"/>
              <a:t>are 53 children on the playground. 38 go home. How many are left on the playground? </a:t>
            </a:r>
          </a:p>
          <a:p>
            <a:r>
              <a:rPr lang="en-US" dirty="0" smtClean="0">
                <a:solidFill>
                  <a:schemeClr val="accent5">
                    <a:lumMod val="50000"/>
                  </a:schemeClr>
                </a:solidFill>
              </a:rPr>
              <a:t>Do </a:t>
            </a:r>
            <a:r>
              <a:rPr lang="en-US" dirty="0">
                <a:solidFill>
                  <a:schemeClr val="accent5">
                    <a:lumMod val="50000"/>
                  </a:schemeClr>
                </a:solidFill>
              </a:rPr>
              <a:t>this with mental math. </a:t>
            </a:r>
          </a:p>
          <a:p>
            <a:r>
              <a:rPr lang="en-US" dirty="0">
                <a:solidFill>
                  <a:srgbClr val="EE2A2F"/>
                </a:solidFill>
              </a:rPr>
              <a:t>Use base 10 blocks or linking cubes. </a:t>
            </a:r>
          </a:p>
          <a:p>
            <a:r>
              <a:rPr lang="en-US" dirty="0">
                <a:solidFill>
                  <a:schemeClr val="accent3">
                    <a:lumMod val="50000"/>
                  </a:schemeClr>
                </a:solidFill>
              </a:rPr>
              <a:t>How does this translate into a written method?</a:t>
            </a:r>
          </a:p>
          <a:p>
            <a:endParaRPr lang="en-US" dirty="0">
              <a:solidFill>
                <a:schemeClr val="accent3">
                  <a:lumMod val="50000"/>
                </a:schemeClr>
              </a:solidFill>
            </a:endParaRPr>
          </a:p>
        </p:txBody>
      </p:sp>
    </p:spTree>
    <p:extLst>
      <p:ext uri="{BB962C8B-B14F-4D97-AF65-F5344CB8AC3E}">
        <p14:creationId xmlns:p14="http://schemas.microsoft.com/office/powerpoint/2010/main" val="28094357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r>
              <a:rPr lang="en-US" b="1" dirty="0" smtClean="0">
                <a:solidFill>
                  <a:srgbClr val="FF6600"/>
                </a:solidFill>
              </a:rPr>
              <a:t>Representational </a:t>
            </a:r>
            <a:r>
              <a:rPr lang="en-US" b="1" dirty="0" smtClean="0"/>
              <a:t>– </a:t>
            </a:r>
            <a:r>
              <a:rPr lang="en-US" b="1" dirty="0" smtClean="0">
                <a:solidFill>
                  <a:schemeClr val="accent6">
                    <a:lumMod val="50000"/>
                  </a:schemeClr>
                </a:solidFill>
              </a:rPr>
              <a:t>Abstract</a:t>
            </a:r>
            <a:endParaRPr lang="en-US" b="1"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828800"/>
            <a:ext cx="4321278" cy="438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2819400"/>
            <a:ext cx="1000125"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09575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r>
              <a:rPr lang="en-US" b="1" dirty="0" smtClean="0"/>
              <a:t>Related problems</a:t>
            </a:r>
            <a:endParaRPr lang="en-US" b="1" dirty="0"/>
          </a:p>
        </p:txBody>
      </p:sp>
      <p:sp>
        <p:nvSpPr>
          <p:cNvPr id="3" name="Content Placeholder 2"/>
          <p:cNvSpPr>
            <a:spLocks noGrp="1"/>
          </p:cNvSpPr>
          <p:nvPr>
            <p:ph idx="1"/>
          </p:nvPr>
        </p:nvSpPr>
        <p:spPr>
          <a:xfrm>
            <a:off x="457200" y="1935480"/>
            <a:ext cx="8229600" cy="4846320"/>
          </a:xfrm>
        </p:spPr>
        <p:txBody>
          <a:bodyPr>
            <a:normAutofit/>
          </a:bodyPr>
          <a:lstStyle/>
          <a:p>
            <a:r>
              <a:rPr lang="en-US" dirty="0"/>
              <a:t>2.MD.5  Use addition and subtraction within 100 to solve word problems involving lengths that are given in the same units, e.g., by using drawings (such as drawings of rulers) and equations with a symbol for the unknown number to represent the problem</a:t>
            </a:r>
            <a:r>
              <a:rPr lang="en-US" dirty="0" smtClean="0"/>
              <a:t>.</a:t>
            </a:r>
          </a:p>
          <a:p>
            <a:r>
              <a:rPr lang="en-US" dirty="0" smtClean="0"/>
              <a:t>2.MD.4  </a:t>
            </a:r>
            <a:r>
              <a:rPr lang="en-US" dirty="0"/>
              <a:t>Measure to determine how much longer one object is than another, expressing the length difference in terms of a standard length unit</a:t>
            </a:r>
            <a:r>
              <a:rPr lang="en-US" dirty="0" smtClean="0"/>
              <a:t>.</a:t>
            </a:r>
          </a:p>
          <a:p>
            <a:endParaRPr lang="en-US" dirty="0"/>
          </a:p>
        </p:txBody>
      </p:sp>
    </p:spTree>
    <p:extLst>
      <p:ext uri="{BB962C8B-B14F-4D97-AF65-F5344CB8AC3E}">
        <p14:creationId xmlns:p14="http://schemas.microsoft.com/office/powerpoint/2010/main" val="8122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2.MD.6  Represent whole numbers as lengths from 0 on a number line diagram with equally spaced points corresponding to the numbers 0, 1, 2, … , and represent whole-number sums and differences within 100 on a number line diagram.</a:t>
            </a:r>
          </a:p>
          <a:p>
            <a:r>
              <a:rPr lang="en-US" dirty="0" smtClean="0"/>
              <a:t>2.MD.10  </a:t>
            </a:r>
            <a:r>
              <a:rPr lang="en-US" dirty="0"/>
              <a:t>Draw a picture graph and a bar graph (with single-unit scale) to represent a data set with up to four categories. Solve simple put-together, take-apart, and compare problems using information presented in a bar graph.</a:t>
            </a:r>
            <a:endParaRPr lang="en-US" dirty="0"/>
          </a:p>
        </p:txBody>
      </p:sp>
    </p:spTree>
    <p:extLst>
      <p:ext uri="{BB962C8B-B14F-4D97-AF65-F5344CB8AC3E}">
        <p14:creationId xmlns:p14="http://schemas.microsoft.com/office/powerpoint/2010/main" val="89792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CCSS 1</a:t>
            </a:r>
            <a:r>
              <a:rPr lang="en-US" b="1" baseline="30000" dirty="0" smtClean="0"/>
              <a:t>st</a:t>
            </a:r>
            <a:r>
              <a:rPr lang="en-US" b="1" dirty="0" smtClean="0"/>
              <a:t> Grade</a:t>
            </a:r>
            <a:endParaRPr lang="en-US" b="1" dirty="0"/>
          </a:p>
        </p:txBody>
      </p:sp>
      <p:sp>
        <p:nvSpPr>
          <p:cNvPr id="3" name="Content Placeholder 2"/>
          <p:cNvSpPr>
            <a:spLocks noGrp="1"/>
          </p:cNvSpPr>
          <p:nvPr>
            <p:ph sz="quarter" idx="1"/>
          </p:nvPr>
        </p:nvSpPr>
        <p:spPr/>
        <p:txBody>
          <a:bodyPr/>
          <a:lstStyle/>
          <a:p>
            <a:pPr marL="0" indent="0">
              <a:buNone/>
            </a:pPr>
            <a:r>
              <a:rPr lang="en-US" sz="2400" dirty="0" smtClean="0"/>
              <a:t>1.OA.1  Use addition and subtraction within 20 to </a:t>
            </a:r>
            <a:r>
              <a:rPr lang="en-US" sz="2400" b="1" dirty="0" smtClean="0"/>
              <a:t>solve word problems involving situations of </a:t>
            </a:r>
            <a:endParaRPr lang="en-US" sz="2400" b="1" dirty="0"/>
          </a:p>
          <a:p>
            <a:pPr marL="228600" indent="0">
              <a:buNone/>
            </a:pPr>
            <a:r>
              <a:rPr lang="en-US" sz="2400" b="1" dirty="0" smtClean="0">
                <a:solidFill>
                  <a:schemeClr val="accent2">
                    <a:lumMod val="50000"/>
                  </a:schemeClr>
                </a:solidFill>
              </a:rPr>
              <a:t>adding </a:t>
            </a:r>
            <a:r>
              <a:rPr lang="en-US" sz="2400" b="1" dirty="0" smtClean="0">
                <a:solidFill>
                  <a:schemeClr val="accent2">
                    <a:lumMod val="50000"/>
                  </a:schemeClr>
                </a:solidFill>
              </a:rPr>
              <a:t>to, </a:t>
            </a:r>
            <a:endParaRPr lang="en-US" sz="2400" b="1" dirty="0"/>
          </a:p>
          <a:p>
            <a:pPr marL="228600" indent="0">
              <a:buNone/>
            </a:pPr>
            <a:r>
              <a:rPr lang="en-US" sz="2400" b="1" dirty="0" smtClean="0">
                <a:solidFill>
                  <a:schemeClr val="accent3">
                    <a:lumMod val="50000"/>
                  </a:schemeClr>
                </a:solidFill>
              </a:rPr>
              <a:t>	taking </a:t>
            </a:r>
            <a:r>
              <a:rPr lang="en-US" sz="2400" b="1" dirty="0" smtClean="0">
                <a:solidFill>
                  <a:schemeClr val="accent3">
                    <a:lumMod val="50000"/>
                  </a:schemeClr>
                </a:solidFill>
              </a:rPr>
              <a:t>from, </a:t>
            </a:r>
            <a:endParaRPr lang="en-US" sz="2400" b="1" dirty="0"/>
          </a:p>
          <a:p>
            <a:pPr marL="228600" indent="0">
              <a:buNone/>
            </a:pPr>
            <a:r>
              <a:rPr lang="en-US" sz="2400" b="1" dirty="0" smtClean="0">
                <a:solidFill>
                  <a:schemeClr val="accent4">
                    <a:lumMod val="50000"/>
                  </a:schemeClr>
                </a:solidFill>
              </a:rPr>
              <a:t>		putting </a:t>
            </a:r>
            <a:r>
              <a:rPr lang="en-US" sz="2400" b="1" dirty="0" smtClean="0">
                <a:solidFill>
                  <a:schemeClr val="accent4">
                    <a:lumMod val="50000"/>
                  </a:schemeClr>
                </a:solidFill>
              </a:rPr>
              <a:t>together, </a:t>
            </a:r>
            <a:endParaRPr lang="en-US" sz="2400" b="1" dirty="0"/>
          </a:p>
          <a:p>
            <a:pPr marL="228600" indent="0">
              <a:buNone/>
            </a:pPr>
            <a:r>
              <a:rPr lang="en-US" sz="2400" b="1" dirty="0" smtClean="0">
                <a:solidFill>
                  <a:schemeClr val="accent5">
                    <a:lumMod val="50000"/>
                  </a:schemeClr>
                </a:solidFill>
              </a:rPr>
              <a:t>			taking </a:t>
            </a:r>
            <a:r>
              <a:rPr lang="en-US" sz="2400" b="1" dirty="0" smtClean="0">
                <a:solidFill>
                  <a:schemeClr val="accent5">
                    <a:lumMod val="50000"/>
                  </a:schemeClr>
                </a:solidFill>
              </a:rPr>
              <a:t>apart, </a:t>
            </a:r>
            <a:r>
              <a:rPr lang="en-US" sz="2400" b="1" dirty="0" smtClean="0"/>
              <a:t>and </a:t>
            </a:r>
            <a:endParaRPr lang="en-US" sz="2400" b="1" dirty="0"/>
          </a:p>
          <a:p>
            <a:pPr marL="228600" indent="0">
              <a:buNone/>
            </a:pPr>
            <a:r>
              <a:rPr lang="en-US" sz="2400" b="1" dirty="0" smtClean="0">
                <a:solidFill>
                  <a:schemeClr val="accent6">
                    <a:lumMod val="50000"/>
                  </a:schemeClr>
                </a:solidFill>
              </a:rPr>
              <a:t>				comparing</a:t>
            </a:r>
            <a:r>
              <a:rPr lang="en-US" sz="2400" dirty="0" smtClean="0">
                <a:solidFill>
                  <a:schemeClr val="accent6">
                    <a:lumMod val="50000"/>
                  </a:schemeClr>
                </a:solidFill>
              </a:rPr>
              <a:t>,</a:t>
            </a:r>
            <a:r>
              <a:rPr lang="en-US" sz="2400" dirty="0" smtClean="0"/>
              <a:t> </a:t>
            </a:r>
            <a:endParaRPr lang="en-US" sz="2400" dirty="0"/>
          </a:p>
          <a:p>
            <a:pPr marL="0" indent="0">
              <a:buNone/>
            </a:pPr>
            <a:r>
              <a:rPr lang="en-US" sz="2400" i="1" dirty="0" smtClean="0"/>
              <a:t>with </a:t>
            </a:r>
            <a:r>
              <a:rPr lang="en-US" sz="2400" i="1" dirty="0" smtClean="0"/>
              <a:t>unknowns in all positions</a:t>
            </a:r>
            <a:r>
              <a:rPr lang="en-US" sz="2400" dirty="0" smtClean="0"/>
              <a:t>, </a:t>
            </a:r>
            <a:endParaRPr lang="en-US" sz="2400" dirty="0"/>
          </a:p>
          <a:p>
            <a:pPr marL="0" indent="0">
              <a:buNone/>
            </a:pPr>
            <a:r>
              <a:rPr lang="en-US" sz="2400" dirty="0" smtClean="0"/>
              <a:t>e.g</a:t>
            </a:r>
            <a:r>
              <a:rPr lang="en-US" sz="2400" dirty="0" smtClean="0"/>
              <a:t>., by using objects, drawings, and equations with a symbol for the unknown number to represent the problem.</a:t>
            </a:r>
            <a:endParaRPr lang="en-US" sz="2400" dirty="0"/>
          </a:p>
        </p:txBody>
      </p:sp>
    </p:spTree>
    <p:extLst>
      <p:ext uri="{BB962C8B-B14F-4D97-AF65-F5344CB8AC3E}">
        <p14:creationId xmlns:p14="http://schemas.microsoft.com/office/powerpoint/2010/main" val="20743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a:xfrm>
            <a:off x="457200" y="704088"/>
            <a:ext cx="8229600" cy="743712"/>
          </a:xfrm>
        </p:spPr>
        <p:txBody>
          <a:bodyPr>
            <a:normAutofit fontScale="90000"/>
          </a:bodyPr>
          <a:lstStyle/>
          <a:p>
            <a:r>
              <a:rPr lang="en-US" b="1" dirty="0" smtClean="0"/>
              <a:t>Adding to, </a:t>
            </a:r>
            <a:r>
              <a:rPr lang="en-US" b="1" smtClean="0"/>
              <a:t>taking from</a:t>
            </a:r>
            <a:endParaRPr lang="en-US" b="1" dirty="0" smtClean="0"/>
          </a:p>
        </p:txBody>
      </p:sp>
      <p:graphicFrame>
        <p:nvGraphicFramePr>
          <p:cNvPr id="19483" name="Group 27"/>
          <p:cNvGraphicFramePr>
            <a:graphicFrameLocks noGrp="1"/>
          </p:cNvGraphicFramePr>
          <p:nvPr>
            <p:ph sz="quarter" idx="1"/>
            <p:extLst>
              <p:ext uri="{D42A27DB-BD31-4B8C-83A1-F6EECF244321}">
                <p14:modId xmlns:p14="http://schemas.microsoft.com/office/powerpoint/2010/main" val="1956304810"/>
              </p:ext>
            </p:extLst>
          </p:nvPr>
        </p:nvGraphicFramePr>
        <p:xfrm>
          <a:off x="450850" y="1615488"/>
          <a:ext cx="8464550" cy="4937712"/>
        </p:xfrm>
        <a:graphic>
          <a:graphicData uri="http://schemas.openxmlformats.org/drawingml/2006/table">
            <a:tbl>
              <a:tblPr/>
              <a:tblGrid>
                <a:gridCol w="2820988"/>
                <a:gridCol w="2822575"/>
                <a:gridCol w="2820987"/>
              </a:tblGrid>
              <a:tr h="228570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Arial" charset="0"/>
                        </a:rPr>
                        <a:t>1. Lucy has 8 fish. She wants to buy 5 more fish. How many fish would Lucy have then?</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Arial" charset="0"/>
                        </a:rPr>
                        <a:t>3. Janelle has 7 </a:t>
                      </a:r>
                      <a:r>
                        <a:rPr kumimoji="0" lang="en-US" sz="2400" b="0" i="0" u="none" strike="noStrike" cap="none" normalizeH="0" baseline="0" dirty="0" smtClean="0">
                          <a:ln>
                            <a:noFill/>
                          </a:ln>
                          <a:solidFill>
                            <a:schemeClr val="tx1"/>
                          </a:solidFill>
                          <a:effectLst/>
                          <a:latin typeface="Arial" charset="0"/>
                          <a:cs typeface="Arial" charset="0"/>
                        </a:rPr>
                        <a:t>apples in her bag. </a:t>
                      </a:r>
                      <a:r>
                        <a:rPr kumimoji="0" lang="en-US" sz="2400" b="0" i="0" u="none" strike="noStrike" cap="none" normalizeH="0" baseline="0" dirty="0" smtClean="0">
                          <a:ln>
                            <a:noFill/>
                          </a:ln>
                          <a:solidFill>
                            <a:schemeClr val="tx1"/>
                          </a:solidFill>
                          <a:effectLst/>
                          <a:latin typeface="Arial" charset="0"/>
                          <a:cs typeface="Arial" charset="0"/>
                        </a:rPr>
                        <a:t>How many more does she have to </a:t>
                      </a:r>
                      <a:r>
                        <a:rPr kumimoji="0" lang="en-US" sz="2400" b="0" i="0" u="none" strike="noStrike" cap="none" normalizeH="0" baseline="0" dirty="0" smtClean="0">
                          <a:ln>
                            <a:noFill/>
                          </a:ln>
                          <a:solidFill>
                            <a:schemeClr val="tx1"/>
                          </a:solidFill>
                          <a:effectLst/>
                          <a:latin typeface="Arial" charset="0"/>
                          <a:cs typeface="Arial" charset="0"/>
                        </a:rPr>
                        <a:t>pick to </a:t>
                      </a:r>
                      <a:r>
                        <a:rPr kumimoji="0" lang="en-US" sz="2400" b="0" i="0" u="none" strike="noStrike" cap="none" normalizeH="0" baseline="0" dirty="0" smtClean="0">
                          <a:ln>
                            <a:noFill/>
                          </a:ln>
                          <a:solidFill>
                            <a:schemeClr val="tx1"/>
                          </a:solidFill>
                          <a:effectLst/>
                          <a:latin typeface="Arial" charset="0"/>
                          <a:cs typeface="Arial" charset="0"/>
                        </a:rPr>
                        <a:t>have 11 </a:t>
                      </a:r>
                      <a:r>
                        <a:rPr kumimoji="0" lang="en-US" sz="2400" b="0" i="0" u="none" strike="noStrike" cap="none" normalizeH="0" baseline="0" dirty="0" smtClean="0">
                          <a:ln>
                            <a:noFill/>
                          </a:ln>
                          <a:solidFill>
                            <a:schemeClr val="tx1"/>
                          </a:solidFill>
                          <a:effectLst/>
                          <a:latin typeface="Arial" charset="0"/>
                          <a:cs typeface="Arial" charset="0"/>
                        </a:rPr>
                        <a:t>apples?</a:t>
                      </a:r>
                      <a:endParaRPr kumimoji="0" lang="en-US" sz="2400" b="0" i="0" u="none" strike="noStrike" cap="none" normalizeH="0" baseline="0" dirty="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dirty="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5142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cs typeface="Arial" charset="0"/>
                        </a:rPr>
                        <a:t>2 TJ had 13 chocolate chip cookies. At lunch she ate 5 of those cookies. How many cookies did TJ have left?</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dirty="0" smtClean="0">
                        <a:ln>
                          <a:noFill/>
                        </a:ln>
                        <a:solidFill>
                          <a:schemeClr val="tx1"/>
                        </a:solidFill>
                        <a:effectLst/>
                        <a:latin typeface="Arial" charset="0"/>
                        <a:cs typeface="Arial" charset="0"/>
                      </a:endParaRP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400" b="0" i="0" u="none" strike="noStrike" cap="none" normalizeH="0" baseline="0" dirty="0" smtClean="0">
                          <a:ln>
                            <a:noFill/>
                          </a:ln>
                          <a:solidFill>
                            <a:schemeClr val="tx1"/>
                          </a:solidFill>
                          <a:effectLst/>
                          <a:latin typeface="Arial" charset="0"/>
                          <a:cs typeface="Arial" charset="0"/>
                        </a:rPr>
                        <a:t>4. Max had some money. He spent $9 on a video game. Now he has $7 left. How much money did Max have to start with?</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5595210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704088"/>
            <a:ext cx="8229600" cy="819912"/>
          </a:xfrm>
        </p:spPr>
        <p:txBody>
          <a:bodyPr/>
          <a:lstStyle/>
          <a:p>
            <a:pPr eaLnBrk="1" hangingPunct="1"/>
            <a:r>
              <a:rPr lang="en-US" b="1" dirty="0" smtClean="0"/>
              <a:t>Unknowns in all positions</a:t>
            </a:r>
            <a:endParaRPr lang="en-US" b="1" dirty="0" smtClean="0"/>
          </a:p>
        </p:txBody>
      </p:sp>
      <p:sp>
        <p:nvSpPr>
          <p:cNvPr id="8195" name="Rectangle 3"/>
          <p:cNvSpPr>
            <a:spLocks noGrp="1" noChangeArrowheads="1"/>
          </p:cNvSpPr>
          <p:nvPr>
            <p:ph sz="quarter" idx="1"/>
          </p:nvPr>
        </p:nvSpPr>
        <p:spPr>
          <a:xfrm>
            <a:off x="612648" y="1600200"/>
            <a:ext cx="8153400" cy="5257800"/>
          </a:xfrm>
        </p:spPr>
        <p:txBody>
          <a:bodyPr/>
          <a:lstStyle/>
          <a:p>
            <a:pPr marL="0" indent="0" eaLnBrk="1" hangingPunct="1">
              <a:buFontTx/>
              <a:buNone/>
              <a:tabLst>
                <a:tab pos="1889125" algn="l"/>
                <a:tab pos="4054475" algn="l"/>
                <a:tab pos="6115050" algn="l"/>
              </a:tabLst>
              <a:defRPr/>
            </a:pPr>
            <a:r>
              <a:rPr lang="en-US" dirty="0" smtClean="0"/>
              <a:t>	Result </a:t>
            </a:r>
            <a:r>
              <a:rPr lang="en-US" i="1" dirty="0" smtClean="0"/>
              <a:t>	</a:t>
            </a:r>
            <a:r>
              <a:rPr lang="en-US" dirty="0" smtClean="0"/>
              <a:t>Change </a:t>
            </a:r>
            <a:r>
              <a:rPr lang="en-US" i="1" dirty="0" smtClean="0"/>
              <a:t>	</a:t>
            </a:r>
            <a:r>
              <a:rPr lang="en-US" dirty="0" smtClean="0"/>
              <a:t>Start </a:t>
            </a:r>
          </a:p>
          <a:p>
            <a:pPr marL="0" indent="0" eaLnBrk="1" hangingPunct="1">
              <a:spcAft>
                <a:spcPts val="1800"/>
              </a:spcAft>
              <a:buFontTx/>
              <a:buNone/>
              <a:tabLst>
                <a:tab pos="1889125" algn="l"/>
                <a:tab pos="4054475" algn="l"/>
                <a:tab pos="6115050" algn="l"/>
              </a:tabLst>
              <a:defRPr/>
            </a:pPr>
            <a:r>
              <a:rPr lang="en-US" dirty="0" smtClean="0"/>
              <a:t>	Unknown 	Unknown 	</a:t>
            </a:r>
            <a:r>
              <a:rPr lang="en-US" dirty="0" err="1" smtClean="0"/>
              <a:t>Unknown</a:t>
            </a:r>
            <a:endParaRPr lang="en-US" dirty="0" smtClean="0"/>
          </a:p>
          <a:p>
            <a:pPr marL="0" indent="0" eaLnBrk="1" hangingPunct="1">
              <a:buFontTx/>
              <a:buNone/>
              <a:tabLst>
                <a:tab pos="1889125" algn="l"/>
                <a:tab pos="4054475" algn="l"/>
                <a:tab pos="6115050" algn="l"/>
              </a:tabLst>
              <a:defRPr/>
            </a:pPr>
            <a:r>
              <a:rPr lang="en-US" dirty="0" smtClean="0"/>
              <a:t>	</a:t>
            </a:r>
            <a:r>
              <a:rPr lang="en-US" dirty="0" smtClean="0"/>
              <a:t>8 </a:t>
            </a:r>
            <a:r>
              <a:rPr lang="en-US" dirty="0" smtClean="0"/>
              <a:t>+ </a:t>
            </a:r>
            <a:r>
              <a:rPr lang="en-US" dirty="0" smtClean="0"/>
              <a:t>5 </a:t>
            </a:r>
            <a:r>
              <a:rPr lang="en-US" dirty="0" smtClean="0"/>
              <a:t>= </a:t>
            </a:r>
            <a:r>
              <a:rPr lang="en-US" dirty="0" smtClean="0">
                <a:sym typeface="Symbol" pitchFamily="18" charset="2"/>
              </a:rPr>
              <a:t></a:t>
            </a:r>
            <a:r>
              <a:rPr lang="en-US" dirty="0" smtClean="0"/>
              <a:t>	</a:t>
            </a:r>
            <a:r>
              <a:rPr lang="en-US" dirty="0" smtClean="0"/>
              <a:t>7 </a:t>
            </a:r>
            <a:r>
              <a:rPr lang="en-US" dirty="0" smtClean="0"/>
              <a:t>+ </a:t>
            </a:r>
            <a:r>
              <a:rPr lang="en-US" dirty="0" smtClean="0">
                <a:sym typeface="Symbol" pitchFamily="18" charset="2"/>
              </a:rPr>
              <a:t></a:t>
            </a:r>
            <a:r>
              <a:rPr lang="en-US" dirty="0" smtClean="0"/>
              <a:t> = </a:t>
            </a:r>
            <a:r>
              <a:rPr lang="en-US" dirty="0" smtClean="0"/>
              <a:t>11</a:t>
            </a:r>
            <a:r>
              <a:rPr lang="en-US" dirty="0" smtClean="0"/>
              <a:t>	</a:t>
            </a:r>
            <a:r>
              <a:rPr lang="en-US" dirty="0" smtClean="0">
                <a:sym typeface="Symbol" pitchFamily="18" charset="2"/>
              </a:rPr>
              <a:t></a:t>
            </a:r>
            <a:r>
              <a:rPr lang="en-US" dirty="0" smtClean="0"/>
              <a:t> + 2 = 7</a:t>
            </a:r>
          </a:p>
          <a:p>
            <a:pPr marL="0" indent="0" eaLnBrk="1" hangingPunct="1">
              <a:buFontTx/>
              <a:buNone/>
              <a:tabLst>
                <a:tab pos="1889125" algn="l"/>
                <a:tab pos="4054475" algn="l"/>
                <a:tab pos="6115050" algn="l"/>
              </a:tabLst>
              <a:defRPr/>
            </a:pPr>
            <a:r>
              <a:rPr lang="en-US" dirty="0" smtClean="0"/>
              <a:t>	</a:t>
            </a:r>
            <a:r>
              <a:rPr lang="en-US" dirty="0" smtClean="0"/>
              <a:t>13 </a:t>
            </a:r>
            <a:r>
              <a:rPr lang="en-US" dirty="0" smtClean="0"/>
              <a:t>– </a:t>
            </a:r>
            <a:r>
              <a:rPr lang="en-US" dirty="0" smtClean="0"/>
              <a:t>5 </a:t>
            </a:r>
            <a:r>
              <a:rPr lang="en-US" dirty="0" smtClean="0"/>
              <a:t>= </a:t>
            </a:r>
            <a:r>
              <a:rPr lang="en-US" dirty="0" smtClean="0">
                <a:sym typeface="Symbol" pitchFamily="18" charset="2"/>
              </a:rPr>
              <a:t></a:t>
            </a:r>
            <a:r>
              <a:rPr lang="en-US" dirty="0" smtClean="0"/>
              <a:t> 	8 – </a:t>
            </a:r>
            <a:r>
              <a:rPr lang="en-US" dirty="0" smtClean="0">
                <a:sym typeface="Symbol" pitchFamily="18" charset="2"/>
              </a:rPr>
              <a:t></a:t>
            </a:r>
            <a:r>
              <a:rPr lang="en-US" dirty="0" smtClean="0"/>
              <a:t> = 5	</a:t>
            </a:r>
            <a:r>
              <a:rPr lang="en-US" dirty="0" smtClean="0">
                <a:sym typeface="Symbol" pitchFamily="18" charset="2"/>
              </a:rPr>
              <a:t></a:t>
            </a:r>
            <a:r>
              <a:rPr lang="en-US" dirty="0" smtClean="0"/>
              <a:t> – </a:t>
            </a:r>
            <a:r>
              <a:rPr lang="en-US" dirty="0" smtClean="0"/>
              <a:t>9 </a:t>
            </a:r>
            <a:r>
              <a:rPr lang="en-US" dirty="0" smtClean="0"/>
              <a:t>= </a:t>
            </a:r>
            <a:r>
              <a:rPr lang="en-US" dirty="0" smtClean="0"/>
              <a:t>7</a:t>
            </a:r>
            <a:endParaRPr lang="en-US" dirty="0" smtClean="0"/>
          </a:p>
          <a:p>
            <a:pPr marL="0" indent="0" eaLnBrk="1" hangingPunct="1">
              <a:buFontTx/>
              <a:buNone/>
              <a:tabLst>
                <a:tab pos="1889125" algn="l"/>
                <a:tab pos="4054475" algn="l"/>
                <a:tab pos="6115050" algn="l"/>
              </a:tabLst>
              <a:defRPr/>
            </a:pPr>
            <a:endParaRPr lang="en-US" dirty="0"/>
          </a:p>
          <a:p>
            <a:pPr marL="0" indent="0" eaLnBrk="1" hangingPunct="1">
              <a:buFontTx/>
              <a:buNone/>
              <a:tabLst>
                <a:tab pos="1889125" algn="l"/>
                <a:tab pos="4054475" algn="l"/>
                <a:tab pos="6115050" algn="l"/>
              </a:tabLst>
              <a:defRPr/>
            </a:pPr>
            <a:r>
              <a:rPr lang="en-US" dirty="0" smtClean="0"/>
              <a:t>Notice how these equations are shorthand for the action in the problem. Students should write equations to represent the problems in order to “decontextualize” the mathematics.</a:t>
            </a:r>
          </a:p>
          <a:p>
            <a:pPr eaLnBrk="1" hangingPunct="1">
              <a:buFontTx/>
              <a:buNone/>
              <a:tabLst>
                <a:tab pos="3889375" algn="l"/>
                <a:tab pos="6115050" algn="l"/>
              </a:tabLst>
              <a:defRPr/>
            </a:pPr>
            <a:endParaRPr lang="en-US" dirty="0" smtClean="0"/>
          </a:p>
        </p:txBody>
      </p:sp>
    </p:spTree>
    <p:extLst>
      <p:ext uri="{BB962C8B-B14F-4D97-AF65-F5344CB8AC3E}">
        <p14:creationId xmlns:p14="http://schemas.microsoft.com/office/powerpoint/2010/main" val="162083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5">
                                            <p:txEl>
                                              <p:pRg st="5" end="5"/>
                                            </p:txEl>
                                          </p:spTgt>
                                        </p:tgtEl>
                                        <p:attrNameLst>
                                          <p:attrName>style.visibility</p:attrName>
                                        </p:attrNameLst>
                                      </p:cBhvr>
                                      <p:to>
                                        <p:strVal val="visible"/>
                                      </p:to>
                                    </p:set>
                                    <p:animEffect transition="in" filter="fade">
                                      <p:cBhvr>
                                        <p:cTn id="7" dur="500"/>
                                        <p:tgtEl>
                                          <p:spTgt spid="81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704088"/>
            <a:ext cx="8229600" cy="819912"/>
          </a:xfrm>
        </p:spPr>
        <p:txBody>
          <a:bodyPr>
            <a:normAutofit/>
          </a:bodyPr>
          <a:lstStyle/>
          <a:p>
            <a:pPr eaLnBrk="1" hangingPunct="1"/>
            <a:r>
              <a:rPr lang="en-US" b="1" dirty="0" smtClean="0"/>
              <a:t>Part/whole problems</a:t>
            </a:r>
            <a:endParaRPr lang="en-US" b="1" dirty="0" smtClean="0"/>
          </a:p>
        </p:txBody>
      </p:sp>
      <p:sp>
        <p:nvSpPr>
          <p:cNvPr id="15363" name="Rectangle 3"/>
          <p:cNvSpPr>
            <a:spLocks noGrp="1" noChangeArrowheads="1"/>
          </p:cNvSpPr>
          <p:nvPr>
            <p:ph sz="quarter" idx="1"/>
          </p:nvPr>
        </p:nvSpPr>
        <p:spPr/>
        <p:txBody>
          <a:bodyPr>
            <a:normAutofit/>
          </a:bodyPr>
          <a:lstStyle/>
          <a:p>
            <a:pPr marL="0" indent="0">
              <a:spcAft>
                <a:spcPct val="20000"/>
              </a:spcAft>
              <a:buNone/>
            </a:pPr>
            <a:r>
              <a:rPr lang="en-US" i="1" dirty="0"/>
              <a:t>Understand addition as </a:t>
            </a:r>
            <a:r>
              <a:rPr lang="en-US" b="1" i="1" dirty="0"/>
              <a:t>putting together </a:t>
            </a:r>
            <a:r>
              <a:rPr lang="en-US" i="1" dirty="0"/>
              <a:t>and adding to, and understand subtraction as </a:t>
            </a:r>
            <a:r>
              <a:rPr lang="en-US" b="1" i="1" dirty="0"/>
              <a:t>taking apart </a:t>
            </a:r>
            <a:r>
              <a:rPr lang="en-US" i="1" dirty="0"/>
              <a:t>and taking from. </a:t>
            </a:r>
            <a:r>
              <a:rPr lang="en-US" i="1" dirty="0" smtClean="0"/>
              <a:t>(K and 1</a:t>
            </a:r>
            <a:r>
              <a:rPr lang="en-US" i="1" baseline="30000" dirty="0" smtClean="0"/>
              <a:t>st</a:t>
            </a:r>
            <a:r>
              <a:rPr lang="en-US" i="1" dirty="0" smtClean="0"/>
              <a:t>)</a:t>
            </a:r>
            <a:endParaRPr lang="en-US" dirty="0" smtClean="0"/>
          </a:p>
          <a:p>
            <a:pPr eaLnBrk="1" hangingPunct="1">
              <a:spcAft>
                <a:spcPct val="20000"/>
              </a:spcAft>
            </a:pPr>
            <a:r>
              <a:rPr lang="en-US" dirty="0" smtClean="0"/>
              <a:t>6 boys and 4 girls were playing soccer. How many children were playing soccer? (whole unknown)</a:t>
            </a:r>
          </a:p>
          <a:p>
            <a:pPr eaLnBrk="1" hangingPunct="1">
              <a:spcAft>
                <a:spcPct val="20000"/>
              </a:spcAft>
            </a:pPr>
            <a:r>
              <a:rPr lang="en-US" dirty="0" smtClean="0"/>
              <a:t>10 children were playing soccer. 6 were boys and the rest were girls. How many girls were playing soccer? (part unknown)</a:t>
            </a:r>
          </a:p>
        </p:txBody>
      </p:sp>
    </p:spTree>
    <p:extLst>
      <p:ext uri="{BB962C8B-B14F-4D97-AF65-F5344CB8AC3E}">
        <p14:creationId xmlns:p14="http://schemas.microsoft.com/office/powerpoint/2010/main" val="21453705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704088"/>
            <a:ext cx="8229600" cy="819912"/>
          </a:xfrm>
        </p:spPr>
        <p:txBody>
          <a:bodyPr>
            <a:normAutofit fontScale="90000"/>
          </a:bodyPr>
          <a:lstStyle/>
          <a:p>
            <a:pPr eaLnBrk="1" hangingPunct="1"/>
            <a:r>
              <a:rPr lang="en-US" b="1" dirty="0" smtClean="0"/>
              <a:t>No-action problems - comparing</a:t>
            </a:r>
          </a:p>
        </p:txBody>
      </p:sp>
      <p:sp>
        <p:nvSpPr>
          <p:cNvPr id="15363" name="Rectangle 3"/>
          <p:cNvSpPr>
            <a:spLocks noGrp="1" noChangeArrowheads="1"/>
          </p:cNvSpPr>
          <p:nvPr>
            <p:ph sz="quarter" idx="1"/>
          </p:nvPr>
        </p:nvSpPr>
        <p:spPr/>
        <p:txBody>
          <a:bodyPr>
            <a:normAutofit/>
          </a:bodyPr>
          <a:lstStyle/>
          <a:p>
            <a:pPr eaLnBrk="1" hangingPunct="1"/>
            <a:r>
              <a:rPr lang="en-US" dirty="0" smtClean="0"/>
              <a:t>Mark has 3 mice. Joy has 7 mice. Joy has how many more mice than Mark? (comparing)</a:t>
            </a:r>
          </a:p>
        </p:txBody>
      </p:sp>
    </p:spTree>
    <p:extLst>
      <p:ext uri="{BB962C8B-B14F-4D97-AF65-F5344CB8AC3E}">
        <p14:creationId xmlns:p14="http://schemas.microsoft.com/office/powerpoint/2010/main" val="9986473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704088"/>
            <a:ext cx="8229600" cy="819912"/>
          </a:xfrm>
        </p:spPr>
        <p:txBody>
          <a:bodyPr>
            <a:normAutofit fontScale="90000"/>
          </a:bodyPr>
          <a:lstStyle/>
          <a:p>
            <a:pPr eaLnBrk="1" hangingPunct="1"/>
            <a:r>
              <a:rPr lang="en-US" b="1" dirty="0" smtClean="0"/>
              <a:t>Other names for the same thing</a:t>
            </a:r>
            <a:endParaRPr lang="en-US" b="1" dirty="0" smtClean="0"/>
          </a:p>
        </p:txBody>
      </p:sp>
      <p:sp>
        <p:nvSpPr>
          <p:cNvPr id="15363" name="Rectangle 3"/>
          <p:cNvSpPr>
            <a:spLocks noGrp="1" noChangeArrowheads="1"/>
          </p:cNvSpPr>
          <p:nvPr>
            <p:ph sz="quarter" idx="1"/>
          </p:nvPr>
        </p:nvSpPr>
        <p:spPr>
          <a:xfrm>
            <a:off x="609600" y="1600200"/>
            <a:ext cx="8153400" cy="4495800"/>
          </a:xfrm>
        </p:spPr>
        <p:txBody>
          <a:bodyPr>
            <a:normAutofit/>
          </a:bodyPr>
          <a:lstStyle/>
          <a:p>
            <a:pPr eaLnBrk="1" hangingPunct="1">
              <a:spcAft>
                <a:spcPct val="20000"/>
              </a:spcAft>
            </a:pPr>
            <a:r>
              <a:rPr lang="en-US" i="1" dirty="0" smtClean="0">
                <a:solidFill>
                  <a:schemeClr val="accent2">
                    <a:lumMod val="50000"/>
                  </a:schemeClr>
                </a:solidFill>
              </a:rPr>
              <a:t>Equalizing:</a:t>
            </a:r>
            <a:r>
              <a:rPr lang="en-US" dirty="0" smtClean="0">
                <a:solidFill>
                  <a:schemeClr val="accent2">
                    <a:lumMod val="50000"/>
                  </a:schemeClr>
                </a:solidFill>
              </a:rPr>
              <a:t> Abby has read 6 books so far this summer. Mollie has read 4. In order to have read as many books as Abby, how many more does Mollie need to read?</a:t>
            </a:r>
            <a:r>
              <a:rPr lang="en-US" dirty="0" smtClean="0"/>
              <a:t>  </a:t>
            </a:r>
            <a:r>
              <a:rPr lang="en-US" dirty="0" smtClean="0">
                <a:solidFill>
                  <a:schemeClr val="accent2">
                    <a:lumMod val="75000"/>
                  </a:schemeClr>
                </a:solidFill>
              </a:rPr>
              <a:t>(number sentence?)</a:t>
            </a:r>
          </a:p>
          <a:p>
            <a:pPr>
              <a:spcAft>
                <a:spcPct val="20000"/>
              </a:spcAft>
            </a:pPr>
            <a:r>
              <a:rPr lang="en-US" i="1" dirty="0" smtClean="0">
                <a:solidFill>
                  <a:schemeClr val="accent1">
                    <a:lumMod val="50000"/>
                  </a:schemeClr>
                </a:solidFill>
              </a:rPr>
              <a:t>Missing part:</a:t>
            </a:r>
            <a:r>
              <a:rPr lang="en-US" dirty="0" smtClean="0">
                <a:solidFill>
                  <a:schemeClr val="accent1">
                    <a:lumMod val="50000"/>
                  </a:schemeClr>
                </a:solidFill>
              </a:rPr>
              <a:t> </a:t>
            </a:r>
            <a:r>
              <a:rPr lang="en-US" dirty="0">
                <a:solidFill>
                  <a:schemeClr val="accent1">
                    <a:lumMod val="50000"/>
                  </a:schemeClr>
                </a:solidFill>
              </a:rPr>
              <a:t>There are 14 hats in the closet. 6 are red and the rest are green. How many green hats are in the closet</a:t>
            </a:r>
            <a:r>
              <a:rPr lang="en-US" dirty="0" smtClean="0">
                <a:solidFill>
                  <a:schemeClr val="accent1">
                    <a:lumMod val="50000"/>
                  </a:schemeClr>
                </a:solidFill>
              </a:rPr>
              <a:t>?</a:t>
            </a:r>
            <a:r>
              <a:rPr lang="en-US" dirty="0">
                <a:solidFill>
                  <a:schemeClr val="accent2">
                    <a:lumMod val="75000"/>
                  </a:schemeClr>
                </a:solidFill>
              </a:rPr>
              <a:t> </a:t>
            </a:r>
            <a:r>
              <a:rPr lang="en-US" dirty="0">
                <a:solidFill>
                  <a:schemeClr val="accent5">
                    <a:lumMod val="75000"/>
                  </a:schemeClr>
                </a:solidFill>
              </a:rPr>
              <a:t>(number sentence?)</a:t>
            </a:r>
            <a:endParaRPr lang="en-US" dirty="0" smtClean="0">
              <a:solidFill>
                <a:schemeClr val="accent5">
                  <a:lumMod val="75000"/>
                </a:schemeClr>
              </a:solidFill>
            </a:endParaRPr>
          </a:p>
          <a:p>
            <a:pPr>
              <a:spcAft>
                <a:spcPct val="20000"/>
              </a:spcAft>
            </a:pPr>
            <a:r>
              <a:rPr lang="en-US" i="1" dirty="0" smtClean="0">
                <a:solidFill>
                  <a:schemeClr val="accent3">
                    <a:lumMod val="50000"/>
                  </a:schemeClr>
                </a:solidFill>
              </a:rPr>
              <a:t>Comparative subtraction:</a:t>
            </a:r>
            <a:r>
              <a:rPr lang="en-US" dirty="0" smtClean="0">
                <a:solidFill>
                  <a:schemeClr val="accent3">
                    <a:lumMod val="50000"/>
                  </a:schemeClr>
                </a:solidFill>
              </a:rPr>
              <a:t> Jessica found 6 rocks on the trail and Tia found 7. How many more rocks did Tia find than Jessica?</a:t>
            </a:r>
            <a:r>
              <a:rPr lang="en-US" dirty="0">
                <a:solidFill>
                  <a:schemeClr val="accent2">
                    <a:lumMod val="75000"/>
                  </a:schemeClr>
                </a:solidFill>
              </a:rPr>
              <a:t> </a:t>
            </a:r>
            <a:r>
              <a:rPr lang="en-US" dirty="0">
                <a:solidFill>
                  <a:schemeClr val="accent4">
                    <a:lumMod val="75000"/>
                  </a:schemeClr>
                </a:solidFill>
              </a:rPr>
              <a:t>(number sentence?)</a:t>
            </a:r>
            <a:endParaRPr lang="en-US" i="1" dirty="0">
              <a:solidFill>
                <a:schemeClr val="accent4">
                  <a:lumMod val="75000"/>
                </a:schemeClr>
              </a:solidFill>
            </a:endParaRPr>
          </a:p>
          <a:p>
            <a:pPr eaLnBrk="1" hangingPunct="1">
              <a:spcAft>
                <a:spcPct val="20000"/>
              </a:spcAft>
            </a:pPr>
            <a:endParaRPr lang="en-US" dirty="0" smtClean="0"/>
          </a:p>
        </p:txBody>
      </p:sp>
    </p:spTree>
    <p:extLst>
      <p:ext uri="{BB962C8B-B14F-4D97-AF65-F5344CB8AC3E}">
        <p14:creationId xmlns:p14="http://schemas.microsoft.com/office/powerpoint/2010/main" val="41855491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animEffect transition="in" filter="fade">
                                      <p:cBhvr>
                                        <p:cTn id="11" dur="500"/>
                                        <p:tgtEl>
                                          <p:spTgt spid="1536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5363">
                                            <p:txEl>
                                              <p:pRg st="2" end="2"/>
                                            </p:txEl>
                                          </p:spTgt>
                                        </p:tgtEl>
                                        <p:attrNameLst>
                                          <p:attrName>style.visibility</p:attrName>
                                        </p:attrNameLst>
                                      </p:cBhvr>
                                      <p:to>
                                        <p:strVal val="visible"/>
                                      </p:to>
                                    </p:set>
                                    <p:animEffect transition="in" filter="fade">
                                      <p:cBhvr>
                                        <p:cTn id="16" dur="500"/>
                                        <p:tgtEl>
                                          <p:spTgt spid="153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lstStyle/>
          <a:p>
            <a:r>
              <a:rPr lang="en-US" b="1" dirty="0"/>
              <a:t>Solution Strategies</a:t>
            </a:r>
            <a:endParaRPr lang="en-US" dirty="0"/>
          </a:p>
        </p:txBody>
      </p:sp>
      <p:sp>
        <p:nvSpPr>
          <p:cNvPr id="3" name="Content Placeholder 2"/>
          <p:cNvSpPr>
            <a:spLocks noGrp="1"/>
          </p:cNvSpPr>
          <p:nvPr>
            <p:ph sz="quarter" idx="1"/>
          </p:nvPr>
        </p:nvSpPr>
        <p:spPr>
          <a:xfrm>
            <a:off x="381000" y="1600200"/>
            <a:ext cx="6781800" cy="4495800"/>
          </a:xfrm>
        </p:spPr>
        <p:txBody>
          <a:bodyPr/>
          <a:lstStyle/>
          <a:p>
            <a:r>
              <a:rPr lang="en-US" dirty="0" smtClean="0"/>
              <a:t>There were 7 apples on the tree. A farmer came along and picked 5 of the apples. How many apples are still on the tree? </a:t>
            </a:r>
          </a:p>
          <a:p>
            <a:endParaRPr lang="en-US" dirty="0" smtClean="0"/>
          </a:p>
          <a:p>
            <a:r>
              <a:rPr lang="en-US" dirty="0" smtClean="0"/>
              <a:t>4 </a:t>
            </a:r>
            <a:r>
              <a:rPr lang="en-US" dirty="0" smtClean="0"/>
              <a:t>ladybugs were crawling in the grass. 3 more came to join them. How many ladybugs were there then?</a:t>
            </a:r>
            <a:endParaRPr lang="en-US" dirty="0"/>
          </a:p>
        </p:txBody>
      </p:sp>
      <p:pic>
        <p:nvPicPr>
          <p:cNvPr id="61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1676400"/>
            <a:ext cx="18288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91192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2098</TotalTime>
  <Words>1225</Words>
  <Application>Microsoft Office PowerPoint</Application>
  <PresentationFormat>On-screen Show (4:3)</PresentationFormat>
  <Paragraphs>108</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Critical Outcomes</vt:lpstr>
      <vt:lpstr>Basic assumptions about children’s learning of mathematics</vt:lpstr>
      <vt:lpstr>CCSS 1st Grade</vt:lpstr>
      <vt:lpstr>Adding to, taking from</vt:lpstr>
      <vt:lpstr>Unknowns in all positions</vt:lpstr>
      <vt:lpstr>Part/whole problems</vt:lpstr>
      <vt:lpstr>No-action problems - comparing</vt:lpstr>
      <vt:lpstr>Other names for the same thing</vt:lpstr>
      <vt:lpstr>Solution Strategies</vt:lpstr>
      <vt:lpstr>Solution Strategies</vt:lpstr>
      <vt:lpstr>PowerPoint Presentation</vt:lpstr>
      <vt:lpstr>Fluency with “math facts”</vt:lpstr>
      <vt:lpstr>Number Talks and Math Centers</vt:lpstr>
      <vt:lpstr>Encourage strategies</vt:lpstr>
      <vt:lpstr>Critical Outcomes</vt:lpstr>
      <vt:lpstr>Important tools</vt:lpstr>
      <vt:lpstr>Addition Within 100</vt:lpstr>
      <vt:lpstr>Two digit add &amp; subtract</vt:lpstr>
      <vt:lpstr>A progression of problems</vt:lpstr>
      <vt:lpstr>A progression of problems</vt:lpstr>
      <vt:lpstr>Representational – Abstract</vt:lpstr>
      <vt:lpstr>Related problems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Concepts</dc:title>
  <dc:creator>Theron</dc:creator>
  <cp:lastModifiedBy>Theron</cp:lastModifiedBy>
  <cp:revision>66</cp:revision>
  <dcterms:created xsi:type="dcterms:W3CDTF">2015-08-08T19:33:45Z</dcterms:created>
  <dcterms:modified xsi:type="dcterms:W3CDTF">2015-08-31T14:58:11Z</dcterms:modified>
</cp:coreProperties>
</file>